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sldIdLst>
    <p:sldId id="256" r:id="rId2"/>
    <p:sldId id="272" r:id="rId3"/>
    <p:sldId id="273" r:id="rId4"/>
    <p:sldId id="259" r:id="rId5"/>
    <p:sldId id="275" r:id="rId6"/>
    <p:sldId id="264" r:id="rId7"/>
    <p:sldId id="261" r:id="rId8"/>
  </p:sldIdLst>
  <p:sldSz cx="12192000" cy="6858000"/>
  <p:notesSz cx="7023100" cy="9309100"/>
  <p:defaultTextStyle>
    <a:defPPr>
      <a:defRPr lang="en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orin Grigorescu" initials="SG" lastIdx="2" clrIdx="0">
    <p:extLst>
      <p:ext uri="{19B8F6BF-5375-455C-9EA6-DF929625EA0E}">
        <p15:presenceInfo xmlns:p15="http://schemas.microsoft.com/office/powerpoint/2012/main" userId="S-1-5-21-2143980467-1820559404-1592770332-111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EA751"/>
    <a:srgbClr val="4472C4"/>
    <a:srgbClr val="1C4B88"/>
    <a:srgbClr val="1C4A88"/>
    <a:srgbClr val="D8A24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599"/>
  </p:normalViewPr>
  <p:slideViewPr>
    <p:cSldViewPr snapToGrid="0" snapToObjects="1">
      <p:cViewPr varScale="1">
        <p:scale>
          <a:sx n="114" d="100"/>
          <a:sy n="114" d="100"/>
        </p:scale>
        <p:origin x="43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CA80C60-FE51-4FF5-8365-C6509F12C833}" type="doc">
      <dgm:prSet loTypeId="urn:microsoft.com/office/officeart/2005/8/layout/matrix3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o-RO"/>
        </a:p>
      </dgm:t>
    </dgm:pt>
    <dgm:pt modelId="{27643AC6-6444-44AF-AA37-C28A5C3666BC}">
      <dgm:prSet phldrT="[Text]" custT="1"/>
      <dgm:spPr/>
      <dgm:t>
        <a:bodyPr/>
        <a:lstStyle/>
        <a:p>
          <a:r>
            <a:rPr lang="en-US" sz="1600" b="1" dirty="0"/>
            <a:t>A. </a:t>
          </a:r>
          <a:r>
            <a:rPr lang="en-US" sz="1600" b="1" dirty="0" err="1"/>
            <a:t>Nevoi</a:t>
          </a:r>
          <a:r>
            <a:rPr lang="en-US" sz="1600" b="1" dirty="0"/>
            <a:t>/</a:t>
          </a:r>
          <a:r>
            <a:rPr lang="en-US" sz="1600" b="1" dirty="0" err="1"/>
            <a:t>provocari</a:t>
          </a:r>
          <a:r>
            <a:rPr lang="en-US" sz="1600" b="1" dirty="0"/>
            <a:t>/</a:t>
          </a:r>
          <a:r>
            <a:rPr lang="en-US" sz="1600" b="1" dirty="0" err="1"/>
            <a:t>oportunitati</a:t>
          </a:r>
          <a:endParaRPr lang="ro-RO" sz="1600" b="1" dirty="0"/>
        </a:p>
      </dgm:t>
    </dgm:pt>
    <dgm:pt modelId="{B658E208-C132-4859-AA0B-39D04C9C868C}" type="parTrans" cxnId="{43BAF49A-56FB-46CD-8C45-4F55CF00BF37}">
      <dgm:prSet/>
      <dgm:spPr/>
      <dgm:t>
        <a:bodyPr/>
        <a:lstStyle/>
        <a:p>
          <a:endParaRPr lang="ro-RO"/>
        </a:p>
      </dgm:t>
    </dgm:pt>
    <dgm:pt modelId="{57D51272-F7D8-4E84-B094-6525FBB50F60}" type="sibTrans" cxnId="{43BAF49A-56FB-46CD-8C45-4F55CF00BF37}">
      <dgm:prSet/>
      <dgm:spPr/>
      <dgm:t>
        <a:bodyPr/>
        <a:lstStyle/>
        <a:p>
          <a:endParaRPr lang="ro-RO"/>
        </a:p>
      </dgm:t>
    </dgm:pt>
    <dgm:pt modelId="{388A6CE4-C491-4C21-A95D-5ABEBE195F1B}">
      <dgm:prSet phldrT="[Text]"/>
      <dgm:spPr/>
      <dgm:t>
        <a:bodyPr/>
        <a:lstStyle/>
        <a:p>
          <a:r>
            <a:rPr lang="en-US" b="1" dirty="0"/>
            <a:t>B.</a:t>
          </a:r>
        </a:p>
        <a:p>
          <a:r>
            <a:rPr lang="en-US" b="1" dirty="0" err="1"/>
            <a:t>Cadrul</a:t>
          </a:r>
          <a:r>
            <a:rPr lang="en-US" b="1" dirty="0"/>
            <a:t> </a:t>
          </a:r>
          <a:r>
            <a:rPr lang="en-US" b="1" dirty="0" err="1"/>
            <a:t>legislativ</a:t>
          </a:r>
          <a:r>
            <a:rPr lang="en-US" b="1" dirty="0"/>
            <a:t> </a:t>
          </a:r>
          <a:r>
            <a:rPr lang="en-US" b="1" dirty="0" err="1"/>
            <a:t>si</a:t>
          </a:r>
          <a:r>
            <a:rPr lang="en-US" b="1" dirty="0"/>
            <a:t> </a:t>
          </a:r>
          <a:r>
            <a:rPr lang="en-US" b="1" dirty="0" err="1"/>
            <a:t>orientari</a:t>
          </a:r>
          <a:r>
            <a:rPr lang="en-US" b="1" dirty="0"/>
            <a:t> </a:t>
          </a:r>
          <a:r>
            <a:rPr lang="en-US" b="1" dirty="0" err="1"/>
            <a:t>strategice</a:t>
          </a:r>
          <a:r>
            <a:rPr lang="en-US" b="1" dirty="0"/>
            <a:t> </a:t>
          </a:r>
          <a:r>
            <a:rPr lang="en-US" b="1" dirty="0" err="1"/>
            <a:t>comunitare</a:t>
          </a:r>
          <a:endParaRPr lang="ro-RO" b="1" dirty="0"/>
        </a:p>
      </dgm:t>
    </dgm:pt>
    <dgm:pt modelId="{96D94268-67B4-4861-A09D-7685D0040FF0}" type="parTrans" cxnId="{F095657B-0BD9-4953-846B-2F9751D28356}">
      <dgm:prSet/>
      <dgm:spPr/>
      <dgm:t>
        <a:bodyPr/>
        <a:lstStyle/>
        <a:p>
          <a:endParaRPr lang="ro-RO"/>
        </a:p>
      </dgm:t>
    </dgm:pt>
    <dgm:pt modelId="{4B63DB3D-3582-4B93-8126-27CE35579508}" type="sibTrans" cxnId="{F095657B-0BD9-4953-846B-2F9751D28356}">
      <dgm:prSet/>
      <dgm:spPr/>
      <dgm:t>
        <a:bodyPr/>
        <a:lstStyle/>
        <a:p>
          <a:endParaRPr lang="ro-RO"/>
        </a:p>
      </dgm:t>
    </dgm:pt>
    <dgm:pt modelId="{A90ECF41-2DEC-49D6-ABD2-7D2DEE26914F}">
      <dgm:prSet phldrT="[Text]"/>
      <dgm:spPr/>
      <dgm:t>
        <a:bodyPr/>
        <a:lstStyle/>
        <a:p>
          <a:r>
            <a:rPr lang="en-US" b="1" dirty="0"/>
            <a:t>C. </a:t>
          </a:r>
          <a:r>
            <a:rPr lang="en-US" b="1" dirty="0" err="1"/>
            <a:t>Corelare</a:t>
          </a:r>
          <a:r>
            <a:rPr lang="en-US" b="1" dirty="0"/>
            <a:t>/</a:t>
          </a:r>
          <a:r>
            <a:rPr lang="en-US" b="1" dirty="0" err="1"/>
            <a:t>sinergii</a:t>
          </a:r>
          <a:r>
            <a:rPr lang="en-US" b="1" dirty="0"/>
            <a:t> PNRR/PO </a:t>
          </a:r>
          <a:r>
            <a:rPr lang="en-US" b="1" dirty="0" err="1"/>
            <a:t>nationale</a:t>
          </a:r>
          <a:r>
            <a:rPr lang="en-US" b="1" dirty="0"/>
            <a:t>/PNS PAC post 2020</a:t>
          </a:r>
          <a:endParaRPr lang="ro-RO" b="1" dirty="0"/>
        </a:p>
      </dgm:t>
    </dgm:pt>
    <dgm:pt modelId="{B3A3A695-6C40-448A-BA50-FCD050978C62}" type="parTrans" cxnId="{DDFFE3E2-6400-4C8E-97DF-CF8499FB47BB}">
      <dgm:prSet/>
      <dgm:spPr/>
      <dgm:t>
        <a:bodyPr/>
        <a:lstStyle/>
        <a:p>
          <a:endParaRPr lang="ro-RO"/>
        </a:p>
      </dgm:t>
    </dgm:pt>
    <dgm:pt modelId="{DE898C95-F8C0-4252-9C1A-56767ECB331E}" type="sibTrans" cxnId="{DDFFE3E2-6400-4C8E-97DF-CF8499FB47BB}">
      <dgm:prSet/>
      <dgm:spPr/>
      <dgm:t>
        <a:bodyPr/>
        <a:lstStyle/>
        <a:p>
          <a:endParaRPr lang="ro-RO"/>
        </a:p>
      </dgm:t>
    </dgm:pt>
    <dgm:pt modelId="{B5BE13A0-9268-4B57-92C2-441FBE0841DB}">
      <dgm:prSet phldrT="[Text]"/>
      <dgm:spPr/>
      <dgm:t>
        <a:bodyPr/>
        <a:lstStyle/>
        <a:p>
          <a:r>
            <a:rPr lang="en-US" b="1" dirty="0"/>
            <a:t>D.</a:t>
          </a:r>
        </a:p>
        <a:p>
          <a:r>
            <a:rPr lang="en-US" b="1" dirty="0" err="1"/>
            <a:t>Resursele</a:t>
          </a:r>
          <a:r>
            <a:rPr lang="en-US" b="1" dirty="0"/>
            <a:t> </a:t>
          </a:r>
          <a:r>
            <a:rPr lang="en-US" b="1" dirty="0" err="1"/>
            <a:t>financiare</a:t>
          </a:r>
          <a:r>
            <a:rPr lang="en-US" b="1" dirty="0"/>
            <a:t> </a:t>
          </a:r>
          <a:r>
            <a:rPr lang="en-US" b="1" dirty="0" err="1"/>
            <a:t>si</a:t>
          </a:r>
          <a:r>
            <a:rPr lang="en-US" b="1" dirty="0"/>
            <a:t> </a:t>
          </a:r>
          <a:r>
            <a:rPr lang="en-US" b="1" dirty="0" err="1"/>
            <a:t>concentrari</a:t>
          </a:r>
          <a:r>
            <a:rPr lang="en-US" b="1" dirty="0"/>
            <a:t> </a:t>
          </a:r>
          <a:r>
            <a:rPr lang="en-US" b="1" dirty="0" err="1"/>
            <a:t>tematice</a:t>
          </a:r>
          <a:endParaRPr lang="ro-RO" b="1" dirty="0"/>
        </a:p>
      </dgm:t>
    </dgm:pt>
    <dgm:pt modelId="{B629CB19-D2E3-4E4A-80FF-BC55B0C86F16}" type="parTrans" cxnId="{4132014D-8DF2-4582-9CCE-0720BC52EE45}">
      <dgm:prSet/>
      <dgm:spPr/>
      <dgm:t>
        <a:bodyPr/>
        <a:lstStyle/>
        <a:p>
          <a:endParaRPr lang="ro-RO"/>
        </a:p>
      </dgm:t>
    </dgm:pt>
    <dgm:pt modelId="{98595A63-F11A-421A-AA5E-2C358B634A12}" type="sibTrans" cxnId="{4132014D-8DF2-4582-9CCE-0720BC52EE45}">
      <dgm:prSet/>
      <dgm:spPr/>
      <dgm:t>
        <a:bodyPr/>
        <a:lstStyle/>
        <a:p>
          <a:endParaRPr lang="ro-RO"/>
        </a:p>
      </dgm:t>
    </dgm:pt>
    <dgm:pt modelId="{9D68F6F7-0535-4463-9497-8F6D1FC529F0}" type="pres">
      <dgm:prSet presAssocID="{7CA80C60-FE51-4FF5-8365-C6509F12C833}" presName="matrix" presStyleCnt="0">
        <dgm:presLayoutVars>
          <dgm:chMax val="1"/>
          <dgm:dir/>
          <dgm:resizeHandles val="exact"/>
        </dgm:presLayoutVars>
      </dgm:prSet>
      <dgm:spPr/>
    </dgm:pt>
    <dgm:pt modelId="{67C231CD-4A77-4A23-9AB9-706206BCB675}" type="pres">
      <dgm:prSet presAssocID="{7CA80C60-FE51-4FF5-8365-C6509F12C833}" presName="diamond" presStyleLbl="bgShp" presStyleIdx="0" presStyleCnt="1"/>
      <dgm:spPr/>
    </dgm:pt>
    <dgm:pt modelId="{A39C6489-64AE-466B-93A9-D3725929A190}" type="pres">
      <dgm:prSet presAssocID="{7CA80C60-FE51-4FF5-8365-C6509F12C833}" presName="quad1" presStyleLbl="node1" presStyleIdx="0" presStyleCnt="4" custScaleY="102376">
        <dgm:presLayoutVars>
          <dgm:chMax val="0"/>
          <dgm:chPref val="0"/>
          <dgm:bulletEnabled val="1"/>
        </dgm:presLayoutVars>
      </dgm:prSet>
      <dgm:spPr/>
    </dgm:pt>
    <dgm:pt modelId="{49422DAF-999D-4DA3-8506-E9E38DC2D98B}" type="pres">
      <dgm:prSet presAssocID="{7CA80C60-FE51-4FF5-8365-C6509F12C833}" presName="quad2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796BDCD7-13FD-484C-B432-4A3363AC2872}" type="pres">
      <dgm:prSet presAssocID="{7CA80C60-FE51-4FF5-8365-C6509F12C833}" presName="quad3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6AF01D33-431D-41C3-A806-86B8443F2F92}" type="pres">
      <dgm:prSet presAssocID="{7CA80C60-FE51-4FF5-8365-C6509F12C833}" presName="quad4" presStyleLbl="node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378C2B12-4F1B-4039-AE09-BF4CC4DAA6A0}" type="presOf" srcId="{B5BE13A0-9268-4B57-92C2-441FBE0841DB}" destId="{6AF01D33-431D-41C3-A806-86B8443F2F92}" srcOrd="0" destOrd="0" presId="urn:microsoft.com/office/officeart/2005/8/layout/matrix3"/>
    <dgm:cxn modelId="{9CA4E01E-DA66-462E-892A-7AE9FA860A0F}" type="presOf" srcId="{7CA80C60-FE51-4FF5-8365-C6509F12C833}" destId="{9D68F6F7-0535-4463-9497-8F6D1FC529F0}" srcOrd="0" destOrd="0" presId="urn:microsoft.com/office/officeart/2005/8/layout/matrix3"/>
    <dgm:cxn modelId="{100B2138-E64F-41D8-B2AB-F7ECD63FB01E}" type="presOf" srcId="{388A6CE4-C491-4C21-A95D-5ABEBE195F1B}" destId="{49422DAF-999D-4DA3-8506-E9E38DC2D98B}" srcOrd="0" destOrd="0" presId="urn:microsoft.com/office/officeart/2005/8/layout/matrix3"/>
    <dgm:cxn modelId="{4132014D-8DF2-4582-9CCE-0720BC52EE45}" srcId="{7CA80C60-FE51-4FF5-8365-C6509F12C833}" destId="{B5BE13A0-9268-4B57-92C2-441FBE0841DB}" srcOrd="3" destOrd="0" parTransId="{B629CB19-D2E3-4E4A-80FF-BC55B0C86F16}" sibTransId="{98595A63-F11A-421A-AA5E-2C358B634A12}"/>
    <dgm:cxn modelId="{F095657B-0BD9-4953-846B-2F9751D28356}" srcId="{7CA80C60-FE51-4FF5-8365-C6509F12C833}" destId="{388A6CE4-C491-4C21-A95D-5ABEBE195F1B}" srcOrd="1" destOrd="0" parTransId="{96D94268-67B4-4861-A09D-7685D0040FF0}" sibTransId="{4B63DB3D-3582-4B93-8126-27CE35579508}"/>
    <dgm:cxn modelId="{D3352294-4FAE-4198-A6B0-1D4A0D009A8B}" type="presOf" srcId="{A90ECF41-2DEC-49D6-ABD2-7D2DEE26914F}" destId="{796BDCD7-13FD-484C-B432-4A3363AC2872}" srcOrd="0" destOrd="0" presId="urn:microsoft.com/office/officeart/2005/8/layout/matrix3"/>
    <dgm:cxn modelId="{43BAF49A-56FB-46CD-8C45-4F55CF00BF37}" srcId="{7CA80C60-FE51-4FF5-8365-C6509F12C833}" destId="{27643AC6-6444-44AF-AA37-C28A5C3666BC}" srcOrd="0" destOrd="0" parTransId="{B658E208-C132-4859-AA0B-39D04C9C868C}" sibTransId="{57D51272-F7D8-4E84-B094-6525FBB50F60}"/>
    <dgm:cxn modelId="{B32F2FAE-2FA2-4E16-B711-448C9AD6AF4A}" type="presOf" srcId="{27643AC6-6444-44AF-AA37-C28A5C3666BC}" destId="{A39C6489-64AE-466B-93A9-D3725929A190}" srcOrd="0" destOrd="0" presId="urn:microsoft.com/office/officeart/2005/8/layout/matrix3"/>
    <dgm:cxn modelId="{DDFFE3E2-6400-4C8E-97DF-CF8499FB47BB}" srcId="{7CA80C60-FE51-4FF5-8365-C6509F12C833}" destId="{A90ECF41-2DEC-49D6-ABD2-7D2DEE26914F}" srcOrd="2" destOrd="0" parTransId="{B3A3A695-6C40-448A-BA50-FCD050978C62}" sibTransId="{DE898C95-F8C0-4252-9C1A-56767ECB331E}"/>
    <dgm:cxn modelId="{67BBCEB0-0238-4ADE-B985-57BB58582BFF}" type="presParOf" srcId="{9D68F6F7-0535-4463-9497-8F6D1FC529F0}" destId="{67C231CD-4A77-4A23-9AB9-706206BCB675}" srcOrd="0" destOrd="0" presId="urn:microsoft.com/office/officeart/2005/8/layout/matrix3"/>
    <dgm:cxn modelId="{A3AB5AC1-23FC-41D6-88A8-553EEA600730}" type="presParOf" srcId="{9D68F6F7-0535-4463-9497-8F6D1FC529F0}" destId="{A39C6489-64AE-466B-93A9-D3725929A190}" srcOrd="1" destOrd="0" presId="urn:microsoft.com/office/officeart/2005/8/layout/matrix3"/>
    <dgm:cxn modelId="{A265BB09-CC88-454A-B625-22123C7B2C90}" type="presParOf" srcId="{9D68F6F7-0535-4463-9497-8F6D1FC529F0}" destId="{49422DAF-999D-4DA3-8506-E9E38DC2D98B}" srcOrd="2" destOrd="0" presId="urn:microsoft.com/office/officeart/2005/8/layout/matrix3"/>
    <dgm:cxn modelId="{C9B70132-9867-4AE5-A1FC-6CFF355A70BE}" type="presParOf" srcId="{9D68F6F7-0535-4463-9497-8F6D1FC529F0}" destId="{796BDCD7-13FD-484C-B432-4A3363AC2872}" srcOrd="3" destOrd="0" presId="urn:microsoft.com/office/officeart/2005/8/layout/matrix3"/>
    <dgm:cxn modelId="{436DB531-1AE2-44D0-BFD9-C4E6D53EDE3D}" type="presParOf" srcId="{9D68F6F7-0535-4463-9497-8F6D1FC529F0}" destId="{6AF01D33-431D-41C3-A806-86B8443F2F92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832735C-4EF7-4DA1-9929-F02E7F10D27B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o-RO"/>
        </a:p>
      </dgm:t>
    </dgm:pt>
    <dgm:pt modelId="{E35E9CB9-D552-471B-A8A0-26815457E503}">
      <dgm:prSet phldrT="[Text]" custT="1"/>
      <dgm:spPr/>
      <dgm:t>
        <a:bodyPr/>
        <a:lstStyle/>
        <a:p>
          <a:r>
            <a:rPr lang="en-US" sz="2400" b="1" dirty="0"/>
            <a:t>OP1(31,1%)</a:t>
          </a:r>
          <a:endParaRPr lang="ro-RO" sz="2400" b="1" dirty="0"/>
        </a:p>
      </dgm:t>
    </dgm:pt>
    <dgm:pt modelId="{F7B38C73-52C6-438F-BEFE-8EDDBC380950}" type="parTrans" cxnId="{7806BB29-CC99-4EB6-AF38-1B1D6EB6A1FB}">
      <dgm:prSet/>
      <dgm:spPr/>
      <dgm:t>
        <a:bodyPr/>
        <a:lstStyle/>
        <a:p>
          <a:endParaRPr lang="ro-RO"/>
        </a:p>
      </dgm:t>
    </dgm:pt>
    <dgm:pt modelId="{6AE7A077-ACA9-4DDA-B125-2135C7E0D333}" type="sibTrans" cxnId="{7806BB29-CC99-4EB6-AF38-1B1D6EB6A1FB}">
      <dgm:prSet/>
      <dgm:spPr/>
      <dgm:t>
        <a:bodyPr/>
        <a:lstStyle/>
        <a:p>
          <a:endParaRPr lang="ro-RO"/>
        </a:p>
      </dgm:t>
    </dgm:pt>
    <dgm:pt modelId="{C2B64861-7A6E-4F0F-A110-5E6FEDCF07B6}">
      <dgm:prSet phldrT="[Text]"/>
      <dgm:spPr/>
      <dgm:t>
        <a:bodyPr/>
        <a:lstStyle/>
        <a:p>
          <a:r>
            <a:rPr lang="en-US" dirty="0"/>
            <a:t>P1–RNE </a:t>
          </a:r>
          <a:r>
            <a:rPr lang="en-US" dirty="0" err="1"/>
            <a:t>mai</a:t>
          </a:r>
          <a:r>
            <a:rPr lang="en-US" dirty="0"/>
            <a:t> </a:t>
          </a:r>
          <a:r>
            <a:rPr lang="en-US" dirty="0" err="1"/>
            <a:t>inovativa</a:t>
          </a:r>
          <a:r>
            <a:rPr lang="en-US" dirty="0"/>
            <a:t>, </a:t>
          </a:r>
          <a:r>
            <a:rPr lang="en-US" dirty="0" err="1"/>
            <a:t>competitiva</a:t>
          </a:r>
          <a:endParaRPr lang="en-US" dirty="0"/>
        </a:p>
        <a:p>
          <a:r>
            <a:rPr lang="en-US" dirty="0"/>
            <a:t>(422,91)</a:t>
          </a:r>
          <a:endParaRPr lang="ro-RO" dirty="0"/>
        </a:p>
      </dgm:t>
    </dgm:pt>
    <dgm:pt modelId="{B4C12B84-49F2-47E4-BE7D-2B3622D9B881}" type="parTrans" cxnId="{0FC030FB-576E-4BE5-8818-BCAB41CACE55}">
      <dgm:prSet/>
      <dgm:spPr/>
      <dgm:t>
        <a:bodyPr/>
        <a:lstStyle/>
        <a:p>
          <a:endParaRPr lang="ro-RO"/>
        </a:p>
      </dgm:t>
    </dgm:pt>
    <dgm:pt modelId="{2515E7DD-63CF-40B0-8D97-C03E24FAC0BE}" type="sibTrans" cxnId="{0FC030FB-576E-4BE5-8818-BCAB41CACE55}">
      <dgm:prSet/>
      <dgm:spPr/>
      <dgm:t>
        <a:bodyPr/>
        <a:lstStyle/>
        <a:p>
          <a:endParaRPr lang="ro-RO"/>
        </a:p>
      </dgm:t>
    </dgm:pt>
    <dgm:pt modelId="{E52EDB58-3F33-478B-9051-BB07BE926FF7}">
      <dgm:prSet phldrT="[Text]"/>
      <dgm:spPr/>
      <dgm:t>
        <a:bodyPr/>
        <a:lstStyle/>
        <a:p>
          <a:r>
            <a:rPr lang="en-US" dirty="0"/>
            <a:t>P2 – RNE </a:t>
          </a:r>
          <a:r>
            <a:rPr lang="en-US" dirty="0" err="1"/>
            <a:t>mai</a:t>
          </a:r>
          <a:r>
            <a:rPr lang="en-US" dirty="0"/>
            <a:t> </a:t>
          </a:r>
          <a:r>
            <a:rPr lang="en-US" dirty="0" err="1"/>
            <a:t>digitalizata</a:t>
          </a:r>
          <a:endParaRPr lang="en-US" dirty="0"/>
        </a:p>
        <a:p>
          <a:r>
            <a:rPr lang="en-US" dirty="0"/>
            <a:t>(101,79)</a:t>
          </a:r>
          <a:endParaRPr lang="ro-RO" dirty="0"/>
        </a:p>
      </dgm:t>
    </dgm:pt>
    <dgm:pt modelId="{EF27D687-AA28-4D4D-B988-0FDA72F0C15D}" type="parTrans" cxnId="{1D4C130A-A4FD-4178-8FC8-9C41ABBC1B08}">
      <dgm:prSet/>
      <dgm:spPr/>
      <dgm:t>
        <a:bodyPr/>
        <a:lstStyle/>
        <a:p>
          <a:endParaRPr lang="ro-RO"/>
        </a:p>
      </dgm:t>
    </dgm:pt>
    <dgm:pt modelId="{30455803-7B47-4624-B30D-7EE103BF8D02}" type="sibTrans" cxnId="{1D4C130A-A4FD-4178-8FC8-9C41ABBC1B08}">
      <dgm:prSet/>
      <dgm:spPr/>
      <dgm:t>
        <a:bodyPr/>
        <a:lstStyle/>
        <a:p>
          <a:endParaRPr lang="ro-RO"/>
        </a:p>
      </dgm:t>
    </dgm:pt>
    <dgm:pt modelId="{0BEA43C9-B52D-42AF-93DB-8D8DF6165F17}">
      <dgm:prSet phldrT="[Text]" custT="1"/>
      <dgm:spPr/>
      <dgm:t>
        <a:bodyPr/>
        <a:lstStyle/>
        <a:p>
          <a:r>
            <a:rPr lang="en-US" sz="2400" b="1" dirty="0"/>
            <a:t>OP2(39,9%)</a:t>
          </a:r>
          <a:endParaRPr lang="ro-RO" sz="2400" b="1" dirty="0"/>
        </a:p>
      </dgm:t>
    </dgm:pt>
    <dgm:pt modelId="{CBB4BBD9-82F7-47E5-9DEC-8939B5819A80}" type="parTrans" cxnId="{DA7DE644-053E-441B-B124-90A557EBD36A}">
      <dgm:prSet/>
      <dgm:spPr/>
      <dgm:t>
        <a:bodyPr/>
        <a:lstStyle/>
        <a:p>
          <a:endParaRPr lang="ro-RO"/>
        </a:p>
      </dgm:t>
    </dgm:pt>
    <dgm:pt modelId="{27487CF0-6FC7-462A-B2E5-C0BD729E0481}" type="sibTrans" cxnId="{DA7DE644-053E-441B-B124-90A557EBD36A}">
      <dgm:prSet/>
      <dgm:spPr/>
      <dgm:t>
        <a:bodyPr/>
        <a:lstStyle/>
        <a:p>
          <a:endParaRPr lang="ro-RO"/>
        </a:p>
      </dgm:t>
    </dgm:pt>
    <dgm:pt modelId="{7AFBA1BC-2BD3-46AB-8E27-58BFA65D20A0}">
      <dgm:prSet phldrT="[Text]"/>
      <dgm:spPr/>
      <dgm:t>
        <a:bodyPr/>
        <a:lstStyle/>
        <a:p>
          <a:r>
            <a:rPr lang="en-US" dirty="0"/>
            <a:t>P3 – RNE </a:t>
          </a:r>
          <a:r>
            <a:rPr lang="en-US" dirty="0" err="1"/>
            <a:t>mai</a:t>
          </a:r>
          <a:r>
            <a:rPr lang="en-US" dirty="0"/>
            <a:t> </a:t>
          </a:r>
          <a:r>
            <a:rPr lang="en-US" dirty="0" err="1"/>
            <a:t>durabila</a:t>
          </a:r>
          <a:r>
            <a:rPr lang="en-US" dirty="0"/>
            <a:t> </a:t>
          </a:r>
        </a:p>
        <a:p>
          <a:r>
            <a:rPr lang="en-US" dirty="0"/>
            <a:t>(344,29)</a:t>
          </a:r>
          <a:endParaRPr lang="ro-RO" dirty="0"/>
        </a:p>
      </dgm:t>
    </dgm:pt>
    <dgm:pt modelId="{B0F6E0D5-3803-4C59-8F8F-595466CED295}" type="parTrans" cxnId="{721AEE3C-5D17-477E-8A9B-D9775021EB5A}">
      <dgm:prSet/>
      <dgm:spPr/>
      <dgm:t>
        <a:bodyPr/>
        <a:lstStyle/>
        <a:p>
          <a:endParaRPr lang="ro-RO"/>
        </a:p>
      </dgm:t>
    </dgm:pt>
    <dgm:pt modelId="{FC580CD8-3E41-4EB3-A954-3CDD15252CEB}" type="sibTrans" cxnId="{721AEE3C-5D17-477E-8A9B-D9775021EB5A}">
      <dgm:prSet/>
      <dgm:spPr/>
      <dgm:t>
        <a:bodyPr/>
        <a:lstStyle/>
        <a:p>
          <a:endParaRPr lang="ro-RO"/>
        </a:p>
      </dgm:t>
    </dgm:pt>
    <dgm:pt modelId="{DB7A7177-4659-4158-8BBF-6EF3F0AC0BBE}">
      <dgm:prSet phldrT="[Text]"/>
      <dgm:spPr/>
      <dgm:t>
        <a:bodyPr/>
        <a:lstStyle/>
        <a:p>
          <a:r>
            <a:rPr lang="en-US" dirty="0"/>
            <a:t>P4 – RNE </a:t>
          </a:r>
          <a:r>
            <a:rPr lang="en-US" dirty="0" err="1"/>
            <a:t>mobilitate</a:t>
          </a:r>
          <a:r>
            <a:rPr lang="en-US" dirty="0"/>
            <a:t> </a:t>
          </a:r>
          <a:r>
            <a:rPr lang="en-US" dirty="0" err="1"/>
            <a:t>urbana</a:t>
          </a:r>
          <a:r>
            <a:rPr lang="en-US" dirty="0"/>
            <a:t> </a:t>
          </a:r>
          <a:r>
            <a:rPr lang="en-US" dirty="0" err="1"/>
            <a:t>durabila</a:t>
          </a:r>
          <a:endParaRPr lang="en-US" dirty="0"/>
        </a:p>
        <a:p>
          <a:r>
            <a:rPr lang="en-US" dirty="0"/>
            <a:t>(329,52)</a:t>
          </a:r>
          <a:endParaRPr lang="ro-RO" dirty="0"/>
        </a:p>
      </dgm:t>
    </dgm:pt>
    <dgm:pt modelId="{771BD74F-5D02-4782-AAB5-F3CA9B11835B}" type="parTrans" cxnId="{185EF96A-2354-436F-8B4F-6ED1AF901D54}">
      <dgm:prSet/>
      <dgm:spPr/>
      <dgm:t>
        <a:bodyPr/>
        <a:lstStyle/>
        <a:p>
          <a:endParaRPr lang="ro-RO"/>
        </a:p>
      </dgm:t>
    </dgm:pt>
    <dgm:pt modelId="{D670A744-960F-4593-A14E-6C28B2FE37BA}" type="sibTrans" cxnId="{185EF96A-2354-436F-8B4F-6ED1AF901D54}">
      <dgm:prSet/>
      <dgm:spPr/>
      <dgm:t>
        <a:bodyPr/>
        <a:lstStyle/>
        <a:p>
          <a:endParaRPr lang="ro-RO"/>
        </a:p>
      </dgm:t>
    </dgm:pt>
    <dgm:pt modelId="{753F43C7-5DF9-4D64-A5CB-1B8D46784340}">
      <dgm:prSet phldrT="[Text]"/>
      <dgm:spPr/>
      <dgm:t>
        <a:bodyPr/>
        <a:lstStyle/>
        <a:p>
          <a:r>
            <a:rPr lang="en-US" b="1" dirty="0"/>
            <a:t>OP3(10,7%)</a:t>
          </a:r>
          <a:endParaRPr lang="ro-RO" b="1" dirty="0"/>
        </a:p>
      </dgm:t>
    </dgm:pt>
    <dgm:pt modelId="{9E305006-A3EA-4656-8670-D140D72245DA}" type="parTrans" cxnId="{8BAEB475-D322-49C8-92B9-1C2BC18AECCD}">
      <dgm:prSet/>
      <dgm:spPr/>
      <dgm:t>
        <a:bodyPr/>
        <a:lstStyle/>
        <a:p>
          <a:endParaRPr lang="ro-RO"/>
        </a:p>
      </dgm:t>
    </dgm:pt>
    <dgm:pt modelId="{61AB81ED-9418-48F3-A93D-67C7D8142F13}" type="sibTrans" cxnId="{8BAEB475-D322-49C8-92B9-1C2BC18AECCD}">
      <dgm:prSet/>
      <dgm:spPr/>
      <dgm:t>
        <a:bodyPr/>
        <a:lstStyle/>
        <a:p>
          <a:endParaRPr lang="ro-RO"/>
        </a:p>
      </dgm:t>
    </dgm:pt>
    <dgm:pt modelId="{2369D8F6-DC30-483C-B878-7E4AFE1B464A}">
      <dgm:prSet phldrT="[Text]"/>
      <dgm:spPr/>
      <dgm:t>
        <a:bodyPr/>
        <a:lstStyle/>
        <a:p>
          <a:r>
            <a:rPr lang="en-US" dirty="0"/>
            <a:t>P5 – RNE </a:t>
          </a:r>
          <a:r>
            <a:rPr lang="en-US" dirty="0" err="1"/>
            <a:t>mai</a:t>
          </a:r>
          <a:r>
            <a:rPr lang="en-US" dirty="0"/>
            <a:t> </a:t>
          </a:r>
          <a:r>
            <a:rPr lang="en-US" dirty="0" err="1"/>
            <a:t>conectiva</a:t>
          </a:r>
          <a:endParaRPr lang="en-US" dirty="0"/>
        </a:p>
        <a:p>
          <a:r>
            <a:rPr lang="en-US" dirty="0"/>
            <a:t>(181,78)</a:t>
          </a:r>
          <a:endParaRPr lang="ro-RO" dirty="0"/>
        </a:p>
      </dgm:t>
    </dgm:pt>
    <dgm:pt modelId="{9FC758E0-023E-46D1-9E40-58308BCD8FEB}" type="parTrans" cxnId="{3771FEDA-ED0E-4B93-AF31-89EEF68377F9}">
      <dgm:prSet/>
      <dgm:spPr/>
      <dgm:t>
        <a:bodyPr/>
        <a:lstStyle/>
        <a:p>
          <a:endParaRPr lang="ro-RO"/>
        </a:p>
      </dgm:t>
    </dgm:pt>
    <dgm:pt modelId="{86B48D3F-84EB-4982-86C1-F3F3E01573DA}" type="sibTrans" cxnId="{3771FEDA-ED0E-4B93-AF31-89EEF68377F9}">
      <dgm:prSet/>
      <dgm:spPr/>
      <dgm:t>
        <a:bodyPr/>
        <a:lstStyle/>
        <a:p>
          <a:endParaRPr lang="ro-RO"/>
        </a:p>
      </dgm:t>
    </dgm:pt>
    <dgm:pt modelId="{0F764CCF-BA66-4048-9BB3-8B3D90ECD9F2}" type="pres">
      <dgm:prSet presAssocID="{D832735C-4EF7-4DA1-9929-F02E7F10D27B}" presName="theList" presStyleCnt="0">
        <dgm:presLayoutVars>
          <dgm:dir/>
          <dgm:animLvl val="lvl"/>
          <dgm:resizeHandles val="exact"/>
        </dgm:presLayoutVars>
      </dgm:prSet>
      <dgm:spPr/>
    </dgm:pt>
    <dgm:pt modelId="{9176F4CC-C5F3-4875-B929-FF82340CF674}" type="pres">
      <dgm:prSet presAssocID="{E35E9CB9-D552-471B-A8A0-26815457E503}" presName="compNode" presStyleCnt="0"/>
      <dgm:spPr/>
    </dgm:pt>
    <dgm:pt modelId="{0A7EDE58-A358-4930-A004-6DF605C17285}" type="pres">
      <dgm:prSet presAssocID="{E35E9CB9-D552-471B-A8A0-26815457E503}" presName="aNode" presStyleLbl="bgShp" presStyleIdx="0" presStyleCnt="3" custScaleX="106323" custLinFactNeighborX="-38"/>
      <dgm:spPr/>
    </dgm:pt>
    <dgm:pt modelId="{3316EB6A-3F8E-4D26-9DC5-F94489C4E250}" type="pres">
      <dgm:prSet presAssocID="{E35E9CB9-D552-471B-A8A0-26815457E503}" presName="textNode" presStyleLbl="bgShp" presStyleIdx="0" presStyleCnt="3"/>
      <dgm:spPr/>
    </dgm:pt>
    <dgm:pt modelId="{25F38329-1807-4F38-8CF4-8D106330C64A}" type="pres">
      <dgm:prSet presAssocID="{E35E9CB9-D552-471B-A8A0-26815457E503}" presName="compChildNode" presStyleCnt="0"/>
      <dgm:spPr/>
    </dgm:pt>
    <dgm:pt modelId="{73505512-D009-4A07-9CF7-62553B7AD5F7}" type="pres">
      <dgm:prSet presAssocID="{E35E9CB9-D552-471B-A8A0-26815457E503}" presName="theInnerList" presStyleCnt="0"/>
      <dgm:spPr/>
    </dgm:pt>
    <dgm:pt modelId="{7F2B9AAE-4A9D-442F-8216-784827F2C679}" type="pres">
      <dgm:prSet presAssocID="{C2B64861-7A6E-4F0F-A110-5E6FEDCF07B6}" presName="childNode" presStyleLbl="node1" presStyleIdx="0" presStyleCnt="5">
        <dgm:presLayoutVars>
          <dgm:bulletEnabled val="1"/>
        </dgm:presLayoutVars>
      </dgm:prSet>
      <dgm:spPr/>
    </dgm:pt>
    <dgm:pt modelId="{A43C84E6-EEF1-4462-9804-6BF30400A283}" type="pres">
      <dgm:prSet presAssocID="{C2B64861-7A6E-4F0F-A110-5E6FEDCF07B6}" presName="aSpace2" presStyleCnt="0"/>
      <dgm:spPr/>
    </dgm:pt>
    <dgm:pt modelId="{C3EB492B-C722-4EEE-9B77-EC981C517291}" type="pres">
      <dgm:prSet presAssocID="{E52EDB58-3F33-478B-9051-BB07BE926FF7}" presName="childNode" presStyleLbl="node1" presStyleIdx="1" presStyleCnt="5">
        <dgm:presLayoutVars>
          <dgm:bulletEnabled val="1"/>
        </dgm:presLayoutVars>
      </dgm:prSet>
      <dgm:spPr/>
    </dgm:pt>
    <dgm:pt modelId="{1433CFB8-E002-49D1-964D-08763AC9A5A8}" type="pres">
      <dgm:prSet presAssocID="{E35E9CB9-D552-471B-A8A0-26815457E503}" presName="aSpace" presStyleCnt="0"/>
      <dgm:spPr/>
    </dgm:pt>
    <dgm:pt modelId="{8E9A5C19-F41E-410B-A73C-E577A5A6099B}" type="pres">
      <dgm:prSet presAssocID="{0BEA43C9-B52D-42AF-93DB-8D8DF6165F17}" presName="compNode" presStyleCnt="0"/>
      <dgm:spPr/>
    </dgm:pt>
    <dgm:pt modelId="{5FE9131B-049A-44CE-A8EF-2DC150740BF2}" type="pres">
      <dgm:prSet presAssocID="{0BEA43C9-B52D-42AF-93DB-8D8DF6165F17}" presName="aNode" presStyleLbl="bgShp" presStyleIdx="1" presStyleCnt="3" custScaleX="111354"/>
      <dgm:spPr/>
    </dgm:pt>
    <dgm:pt modelId="{DF136A51-6063-416B-8B6E-95B9C65D5A86}" type="pres">
      <dgm:prSet presAssocID="{0BEA43C9-B52D-42AF-93DB-8D8DF6165F17}" presName="textNode" presStyleLbl="bgShp" presStyleIdx="1" presStyleCnt="3"/>
      <dgm:spPr/>
    </dgm:pt>
    <dgm:pt modelId="{DF143921-76D3-418B-9BA2-DE4E7D7F1D16}" type="pres">
      <dgm:prSet presAssocID="{0BEA43C9-B52D-42AF-93DB-8D8DF6165F17}" presName="compChildNode" presStyleCnt="0"/>
      <dgm:spPr/>
    </dgm:pt>
    <dgm:pt modelId="{40F34247-401E-473E-BBD4-433C2720D7A7}" type="pres">
      <dgm:prSet presAssocID="{0BEA43C9-B52D-42AF-93DB-8D8DF6165F17}" presName="theInnerList" presStyleCnt="0"/>
      <dgm:spPr/>
    </dgm:pt>
    <dgm:pt modelId="{E7D9E021-5846-4398-8B48-541E60FBEBD6}" type="pres">
      <dgm:prSet presAssocID="{7AFBA1BC-2BD3-46AB-8E27-58BFA65D20A0}" presName="childNode" presStyleLbl="node1" presStyleIdx="2" presStyleCnt="5">
        <dgm:presLayoutVars>
          <dgm:bulletEnabled val="1"/>
        </dgm:presLayoutVars>
      </dgm:prSet>
      <dgm:spPr/>
    </dgm:pt>
    <dgm:pt modelId="{441CA800-6C0C-4C94-8EEB-A447A9276D51}" type="pres">
      <dgm:prSet presAssocID="{7AFBA1BC-2BD3-46AB-8E27-58BFA65D20A0}" presName="aSpace2" presStyleCnt="0"/>
      <dgm:spPr/>
    </dgm:pt>
    <dgm:pt modelId="{11A33A77-7302-489B-960E-F59AA707BD1C}" type="pres">
      <dgm:prSet presAssocID="{DB7A7177-4659-4158-8BBF-6EF3F0AC0BBE}" presName="childNode" presStyleLbl="node1" presStyleIdx="3" presStyleCnt="5">
        <dgm:presLayoutVars>
          <dgm:bulletEnabled val="1"/>
        </dgm:presLayoutVars>
      </dgm:prSet>
      <dgm:spPr/>
    </dgm:pt>
    <dgm:pt modelId="{51436F5D-D14A-4265-B4BE-D0FA1A9EBC9F}" type="pres">
      <dgm:prSet presAssocID="{0BEA43C9-B52D-42AF-93DB-8D8DF6165F17}" presName="aSpace" presStyleCnt="0"/>
      <dgm:spPr/>
    </dgm:pt>
    <dgm:pt modelId="{D7D0B74F-3619-4730-96D2-E3B07C024E07}" type="pres">
      <dgm:prSet presAssocID="{753F43C7-5DF9-4D64-A5CB-1B8D46784340}" presName="compNode" presStyleCnt="0"/>
      <dgm:spPr/>
    </dgm:pt>
    <dgm:pt modelId="{959C508A-C41A-489B-A4D3-60ECFD5A6F88}" type="pres">
      <dgm:prSet presAssocID="{753F43C7-5DF9-4D64-A5CB-1B8D46784340}" presName="aNode" presStyleLbl="bgShp" presStyleIdx="2" presStyleCnt="3" custLinFactNeighborX="13191" custLinFactNeighborY="293"/>
      <dgm:spPr/>
    </dgm:pt>
    <dgm:pt modelId="{2CAA07F3-F98E-4A6C-8F18-5AE750DA86D1}" type="pres">
      <dgm:prSet presAssocID="{753F43C7-5DF9-4D64-A5CB-1B8D46784340}" presName="textNode" presStyleLbl="bgShp" presStyleIdx="2" presStyleCnt="3"/>
      <dgm:spPr/>
    </dgm:pt>
    <dgm:pt modelId="{BEE9D5B8-5427-4374-80C0-7F9F162D108E}" type="pres">
      <dgm:prSet presAssocID="{753F43C7-5DF9-4D64-A5CB-1B8D46784340}" presName="compChildNode" presStyleCnt="0"/>
      <dgm:spPr/>
    </dgm:pt>
    <dgm:pt modelId="{61EE6AD6-AF9D-4AAA-83A7-657AC71D90E5}" type="pres">
      <dgm:prSet presAssocID="{753F43C7-5DF9-4D64-A5CB-1B8D46784340}" presName="theInnerList" presStyleCnt="0"/>
      <dgm:spPr/>
    </dgm:pt>
    <dgm:pt modelId="{09DFC5FC-CE0F-45E7-ABA4-BDA9B2F1EC04}" type="pres">
      <dgm:prSet presAssocID="{2369D8F6-DC30-483C-B878-7E4AFE1B464A}" presName="childNode" presStyleLbl="node1" presStyleIdx="4" presStyleCnt="5">
        <dgm:presLayoutVars>
          <dgm:bulletEnabled val="1"/>
        </dgm:presLayoutVars>
      </dgm:prSet>
      <dgm:spPr/>
    </dgm:pt>
  </dgm:ptLst>
  <dgm:cxnLst>
    <dgm:cxn modelId="{1D4C130A-A4FD-4178-8FC8-9C41ABBC1B08}" srcId="{E35E9CB9-D552-471B-A8A0-26815457E503}" destId="{E52EDB58-3F33-478B-9051-BB07BE926FF7}" srcOrd="1" destOrd="0" parTransId="{EF27D687-AA28-4D4D-B988-0FDA72F0C15D}" sibTransId="{30455803-7B47-4624-B30D-7EE103BF8D02}"/>
    <dgm:cxn modelId="{B474650D-EA26-45B5-B44B-60D894CBCC4C}" type="presOf" srcId="{0BEA43C9-B52D-42AF-93DB-8D8DF6165F17}" destId="{5FE9131B-049A-44CE-A8EF-2DC150740BF2}" srcOrd="0" destOrd="0" presId="urn:microsoft.com/office/officeart/2005/8/layout/lProcess2"/>
    <dgm:cxn modelId="{7806BB29-CC99-4EB6-AF38-1B1D6EB6A1FB}" srcId="{D832735C-4EF7-4DA1-9929-F02E7F10D27B}" destId="{E35E9CB9-D552-471B-A8A0-26815457E503}" srcOrd="0" destOrd="0" parTransId="{F7B38C73-52C6-438F-BEFE-8EDDBC380950}" sibTransId="{6AE7A077-ACA9-4DDA-B125-2135C7E0D333}"/>
    <dgm:cxn modelId="{8E1E0D3A-6573-4C55-8A68-43FF26AE4EAC}" type="presOf" srcId="{753F43C7-5DF9-4D64-A5CB-1B8D46784340}" destId="{959C508A-C41A-489B-A4D3-60ECFD5A6F88}" srcOrd="0" destOrd="0" presId="urn:microsoft.com/office/officeart/2005/8/layout/lProcess2"/>
    <dgm:cxn modelId="{721AEE3C-5D17-477E-8A9B-D9775021EB5A}" srcId="{0BEA43C9-B52D-42AF-93DB-8D8DF6165F17}" destId="{7AFBA1BC-2BD3-46AB-8E27-58BFA65D20A0}" srcOrd="0" destOrd="0" parTransId="{B0F6E0D5-3803-4C59-8F8F-595466CED295}" sibTransId="{FC580CD8-3E41-4EB3-A954-3CDD15252CEB}"/>
    <dgm:cxn modelId="{62A62560-F4D1-4751-8BF1-B411C5FDBEAF}" type="presOf" srcId="{0BEA43C9-B52D-42AF-93DB-8D8DF6165F17}" destId="{DF136A51-6063-416B-8B6E-95B9C65D5A86}" srcOrd="1" destOrd="0" presId="urn:microsoft.com/office/officeart/2005/8/layout/lProcess2"/>
    <dgm:cxn modelId="{3D642943-BD89-4220-A254-D40A792C9D51}" type="presOf" srcId="{2369D8F6-DC30-483C-B878-7E4AFE1B464A}" destId="{09DFC5FC-CE0F-45E7-ABA4-BDA9B2F1EC04}" srcOrd="0" destOrd="0" presId="urn:microsoft.com/office/officeart/2005/8/layout/lProcess2"/>
    <dgm:cxn modelId="{DA7DE644-053E-441B-B124-90A557EBD36A}" srcId="{D832735C-4EF7-4DA1-9929-F02E7F10D27B}" destId="{0BEA43C9-B52D-42AF-93DB-8D8DF6165F17}" srcOrd="1" destOrd="0" parTransId="{CBB4BBD9-82F7-47E5-9DEC-8939B5819A80}" sibTransId="{27487CF0-6FC7-462A-B2E5-C0BD729E0481}"/>
    <dgm:cxn modelId="{185EF96A-2354-436F-8B4F-6ED1AF901D54}" srcId="{0BEA43C9-B52D-42AF-93DB-8D8DF6165F17}" destId="{DB7A7177-4659-4158-8BBF-6EF3F0AC0BBE}" srcOrd="1" destOrd="0" parTransId="{771BD74F-5D02-4782-AAB5-F3CA9B11835B}" sibTransId="{D670A744-960F-4593-A14E-6C28B2FE37BA}"/>
    <dgm:cxn modelId="{7A32AF6F-8257-4752-84D1-98835D34A341}" type="presOf" srcId="{7AFBA1BC-2BD3-46AB-8E27-58BFA65D20A0}" destId="{E7D9E021-5846-4398-8B48-541E60FBEBD6}" srcOrd="0" destOrd="0" presId="urn:microsoft.com/office/officeart/2005/8/layout/lProcess2"/>
    <dgm:cxn modelId="{48ABA972-BE36-46EE-BF5B-93934418F7A2}" type="presOf" srcId="{DB7A7177-4659-4158-8BBF-6EF3F0AC0BBE}" destId="{11A33A77-7302-489B-960E-F59AA707BD1C}" srcOrd="0" destOrd="0" presId="urn:microsoft.com/office/officeart/2005/8/layout/lProcess2"/>
    <dgm:cxn modelId="{066D9E54-509A-4DE2-AFEE-87FB085E42C0}" type="presOf" srcId="{E35E9CB9-D552-471B-A8A0-26815457E503}" destId="{3316EB6A-3F8E-4D26-9DC5-F94489C4E250}" srcOrd="1" destOrd="0" presId="urn:microsoft.com/office/officeart/2005/8/layout/lProcess2"/>
    <dgm:cxn modelId="{8BAEB475-D322-49C8-92B9-1C2BC18AECCD}" srcId="{D832735C-4EF7-4DA1-9929-F02E7F10D27B}" destId="{753F43C7-5DF9-4D64-A5CB-1B8D46784340}" srcOrd="2" destOrd="0" parTransId="{9E305006-A3EA-4656-8670-D140D72245DA}" sibTransId="{61AB81ED-9418-48F3-A93D-67C7D8142F13}"/>
    <dgm:cxn modelId="{FB7C7F83-6C8A-4701-9B02-4F8590ADF4D1}" type="presOf" srcId="{E35E9CB9-D552-471B-A8A0-26815457E503}" destId="{0A7EDE58-A358-4930-A004-6DF605C17285}" srcOrd="0" destOrd="0" presId="urn:microsoft.com/office/officeart/2005/8/layout/lProcess2"/>
    <dgm:cxn modelId="{7F5973C0-1EE7-478F-AE24-498104EF18F9}" type="presOf" srcId="{D832735C-4EF7-4DA1-9929-F02E7F10D27B}" destId="{0F764CCF-BA66-4048-9BB3-8B3D90ECD9F2}" srcOrd="0" destOrd="0" presId="urn:microsoft.com/office/officeart/2005/8/layout/lProcess2"/>
    <dgm:cxn modelId="{4F07DCD8-6B54-4C0F-9274-D4A0E4E1880E}" type="presOf" srcId="{C2B64861-7A6E-4F0F-A110-5E6FEDCF07B6}" destId="{7F2B9AAE-4A9D-442F-8216-784827F2C679}" srcOrd="0" destOrd="0" presId="urn:microsoft.com/office/officeart/2005/8/layout/lProcess2"/>
    <dgm:cxn modelId="{3771FEDA-ED0E-4B93-AF31-89EEF68377F9}" srcId="{753F43C7-5DF9-4D64-A5CB-1B8D46784340}" destId="{2369D8F6-DC30-483C-B878-7E4AFE1B464A}" srcOrd="0" destOrd="0" parTransId="{9FC758E0-023E-46D1-9E40-58308BCD8FEB}" sibTransId="{86B48D3F-84EB-4982-86C1-F3F3E01573DA}"/>
    <dgm:cxn modelId="{B85582E1-E5DC-43C6-8DE8-B672C0879DB2}" type="presOf" srcId="{753F43C7-5DF9-4D64-A5CB-1B8D46784340}" destId="{2CAA07F3-F98E-4A6C-8F18-5AE750DA86D1}" srcOrd="1" destOrd="0" presId="urn:microsoft.com/office/officeart/2005/8/layout/lProcess2"/>
    <dgm:cxn modelId="{DEEA8EF5-AFF0-4454-8682-E7E42D83629A}" type="presOf" srcId="{E52EDB58-3F33-478B-9051-BB07BE926FF7}" destId="{C3EB492B-C722-4EEE-9B77-EC981C517291}" srcOrd="0" destOrd="0" presId="urn:microsoft.com/office/officeart/2005/8/layout/lProcess2"/>
    <dgm:cxn modelId="{0FC030FB-576E-4BE5-8818-BCAB41CACE55}" srcId="{E35E9CB9-D552-471B-A8A0-26815457E503}" destId="{C2B64861-7A6E-4F0F-A110-5E6FEDCF07B6}" srcOrd="0" destOrd="0" parTransId="{B4C12B84-49F2-47E4-BE7D-2B3622D9B881}" sibTransId="{2515E7DD-63CF-40B0-8D97-C03E24FAC0BE}"/>
    <dgm:cxn modelId="{E2885AA9-FF97-4C26-AF24-53B3DA1729B2}" type="presParOf" srcId="{0F764CCF-BA66-4048-9BB3-8B3D90ECD9F2}" destId="{9176F4CC-C5F3-4875-B929-FF82340CF674}" srcOrd="0" destOrd="0" presId="urn:microsoft.com/office/officeart/2005/8/layout/lProcess2"/>
    <dgm:cxn modelId="{61923773-5DA8-4F8C-892E-2988499D48B7}" type="presParOf" srcId="{9176F4CC-C5F3-4875-B929-FF82340CF674}" destId="{0A7EDE58-A358-4930-A004-6DF605C17285}" srcOrd="0" destOrd="0" presId="urn:microsoft.com/office/officeart/2005/8/layout/lProcess2"/>
    <dgm:cxn modelId="{50D843C1-2DB2-4D65-91E5-9AE5FDEDDCDB}" type="presParOf" srcId="{9176F4CC-C5F3-4875-B929-FF82340CF674}" destId="{3316EB6A-3F8E-4D26-9DC5-F94489C4E250}" srcOrd="1" destOrd="0" presId="urn:microsoft.com/office/officeart/2005/8/layout/lProcess2"/>
    <dgm:cxn modelId="{A0583B5F-039A-486A-A5CC-D19BDB5A113D}" type="presParOf" srcId="{9176F4CC-C5F3-4875-B929-FF82340CF674}" destId="{25F38329-1807-4F38-8CF4-8D106330C64A}" srcOrd="2" destOrd="0" presId="urn:microsoft.com/office/officeart/2005/8/layout/lProcess2"/>
    <dgm:cxn modelId="{F7585DE3-D92C-420C-8734-B818BF62E67C}" type="presParOf" srcId="{25F38329-1807-4F38-8CF4-8D106330C64A}" destId="{73505512-D009-4A07-9CF7-62553B7AD5F7}" srcOrd="0" destOrd="0" presId="urn:microsoft.com/office/officeart/2005/8/layout/lProcess2"/>
    <dgm:cxn modelId="{B6663964-5E10-4E98-B3BA-72B2665C2C64}" type="presParOf" srcId="{73505512-D009-4A07-9CF7-62553B7AD5F7}" destId="{7F2B9AAE-4A9D-442F-8216-784827F2C679}" srcOrd="0" destOrd="0" presId="urn:microsoft.com/office/officeart/2005/8/layout/lProcess2"/>
    <dgm:cxn modelId="{97F5C8C5-107A-4B94-BBF7-A3D4A20652A0}" type="presParOf" srcId="{73505512-D009-4A07-9CF7-62553B7AD5F7}" destId="{A43C84E6-EEF1-4462-9804-6BF30400A283}" srcOrd="1" destOrd="0" presId="urn:microsoft.com/office/officeart/2005/8/layout/lProcess2"/>
    <dgm:cxn modelId="{B2757840-85DF-498C-93CB-2B52D1A9A943}" type="presParOf" srcId="{73505512-D009-4A07-9CF7-62553B7AD5F7}" destId="{C3EB492B-C722-4EEE-9B77-EC981C517291}" srcOrd="2" destOrd="0" presId="urn:microsoft.com/office/officeart/2005/8/layout/lProcess2"/>
    <dgm:cxn modelId="{53CA751D-C29E-41EA-88B4-8B5FC983EBA3}" type="presParOf" srcId="{0F764CCF-BA66-4048-9BB3-8B3D90ECD9F2}" destId="{1433CFB8-E002-49D1-964D-08763AC9A5A8}" srcOrd="1" destOrd="0" presId="urn:microsoft.com/office/officeart/2005/8/layout/lProcess2"/>
    <dgm:cxn modelId="{4655E9C1-400F-483F-BFDD-66BBBB7EAE35}" type="presParOf" srcId="{0F764CCF-BA66-4048-9BB3-8B3D90ECD9F2}" destId="{8E9A5C19-F41E-410B-A73C-E577A5A6099B}" srcOrd="2" destOrd="0" presId="urn:microsoft.com/office/officeart/2005/8/layout/lProcess2"/>
    <dgm:cxn modelId="{4F32DF92-E4C2-4AA4-B6C0-31E04DC64F8E}" type="presParOf" srcId="{8E9A5C19-F41E-410B-A73C-E577A5A6099B}" destId="{5FE9131B-049A-44CE-A8EF-2DC150740BF2}" srcOrd="0" destOrd="0" presId="urn:microsoft.com/office/officeart/2005/8/layout/lProcess2"/>
    <dgm:cxn modelId="{7B9D1C0C-4CA3-496D-903D-614A5217C9BC}" type="presParOf" srcId="{8E9A5C19-F41E-410B-A73C-E577A5A6099B}" destId="{DF136A51-6063-416B-8B6E-95B9C65D5A86}" srcOrd="1" destOrd="0" presId="urn:microsoft.com/office/officeart/2005/8/layout/lProcess2"/>
    <dgm:cxn modelId="{E26A3E40-6E61-4FDD-AF0B-D95BC6246A78}" type="presParOf" srcId="{8E9A5C19-F41E-410B-A73C-E577A5A6099B}" destId="{DF143921-76D3-418B-9BA2-DE4E7D7F1D16}" srcOrd="2" destOrd="0" presId="urn:microsoft.com/office/officeart/2005/8/layout/lProcess2"/>
    <dgm:cxn modelId="{FF8609EC-4417-4B5C-A532-47710AAF3AC6}" type="presParOf" srcId="{DF143921-76D3-418B-9BA2-DE4E7D7F1D16}" destId="{40F34247-401E-473E-BBD4-433C2720D7A7}" srcOrd="0" destOrd="0" presId="urn:microsoft.com/office/officeart/2005/8/layout/lProcess2"/>
    <dgm:cxn modelId="{5C6D5639-C306-4C92-AA51-581ECA941FFE}" type="presParOf" srcId="{40F34247-401E-473E-BBD4-433C2720D7A7}" destId="{E7D9E021-5846-4398-8B48-541E60FBEBD6}" srcOrd="0" destOrd="0" presId="urn:microsoft.com/office/officeart/2005/8/layout/lProcess2"/>
    <dgm:cxn modelId="{0D0D179C-3968-421F-8054-F98F527BBB47}" type="presParOf" srcId="{40F34247-401E-473E-BBD4-433C2720D7A7}" destId="{441CA800-6C0C-4C94-8EEB-A447A9276D51}" srcOrd="1" destOrd="0" presId="urn:microsoft.com/office/officeart/2005/8/layout/lProcess2"/>
    <dgm:cxn modelId="{338888A7-8381-41DD-87B4-FB776C6625BA}" type="presParOf" srcId="{40F34247-401E-473E-BBD4-433C2720D7A7}" destId="{11A33A77-7302-489B-960E-F59AA707BD1C}" srcOrd="2" destOrd="0" presId="urn:microsoft.com/office/officeart/2005/8/layout/lProcess2"/>
    <dgm:cxn modelId="{841D326A-B4E6-4E63-B7A5-F1BA82E1B242}" type="presParOf" srcId="{0F764CCF-BA66-4048-9BB3-8B3D90ECD9F2}" destId="{51436F5D-D14A-4265-B4BE-D0FA1A9EBC9F}" srcOrd="3" destOrd="0" presId="urn:microsoft.com/office/officeart/2005/8/layout/lProcess2"/>
    <dgm:cxn modelId="{73609674-91D7-436A-B0EE-6F09A8FB9FFE}" type="presParOf" srcId="{0F764CCF-BA66-4048-9BB3-8B3D90ECD9F2}" destId="{D7D0B74F-3619-4730-96D2-E3B07C024E07}" srcOrd="4" destOrd="0" presId="urn:microsoft.com/office/officeart/2005/8/layout/lProcess2"/>
    <dgm:cxn modelId="{4DB88F79-3836-4767-B480-1EBF3CC963C0}" type="presParOf" srcId="{D7D0B74F-3619-4730-96D2-E3B07C024E07}" destId="{959C508A-C41A-489B-A4D3-60ECFD5A6F88}" srcOrd="0" destOrd="0" presId="urn:microsoft.com/office/officeart/2005/8/layout/lProcess2"/>
    <dgm:cxn modelId="{D778ABB3-EBA5-40AB-A5EE-07ACBCFC2C49}" type="presParOf" srcId="{D7D0B74F-3619-4730-96D2-E3B07C024E07}" destId="{2CAA07F3-F98E-4A6C-8F18-5AE750DA86D1}" srcOrd="1" destOrd="0" presId="urn:microsoft.com/office/officeart/2005/8/layout/lProcess2"/>
    <dgm:cxn modelId="{90D30FED-041E-475F-AF94-C2CC8456F5A0}" type="presParOf" srcId="{D7D0B74F-3619-4730-96D2-E3B07C024E07}" destId="{BEE9D5B8-5427-4374-80C0-7F9F162D108E}" srcOrd="2" destOrd="0" presId="urn:microsoft.com/office/officeart/2005/8/layout/lProcess2"/>
    <dgm:cxn modelId="{35F9D92D-9483-4C18-9FCC-683CACD41D01}" type="presParOf" srcId="{BEE9D5B8-5427-4374-80C0-7F9F162D108E}" destId="{61EE6AD6-AF9D-4AAA-83A7-657AC71D90E5}" srcOrd="0" destOrd="0" presId="urn:microsoft.com/office/officeart/2005/8/layout/lProcess2"/>
    <dgm:cxn modelId="{284B7087-B2E8-4D18-9A40-2FADCDB0F192}" type="presParOf" srcId="{61EE6AD6-AF9D-4AAA-83A7-657AC71D90E5}" destId="{09DFC5FC-CE0F-45E7-ABA4-BDA9B2F1EC04}" srcOrd="0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C231CD-4A77-4A23-9AB9-706206BCB675}">
      <dsp:nvSpPr>
        <dsp:cNvPr id="0" name=""/>
        <dsp:cNvSpPr/>
      </dsp:nvSpPr>
      <dsp:spPr>
        <a:xfrm>
          <a:off x="384968" y="0"/>
          <a:ext cx="4411663" cy="4411663"/>
        </a:xfrm>
        <a:prstGeom prst="diamond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39C6489-64AE-466B-93A9-D3725929A190}">
      <dsp:nvSpPr>
        <dsp:cNvPr id="0" name=""/>
        <dsp:cNvSpPr/>
      </dsp:nvSpPr>
      <dsp:spPr>
        <a:xfrm>
          <a:off x="804076" y="398667"/>
          <a:ext cx="1720548" cy="176142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/>
            <a:t>A. </a:t>
          </a:r>
          <a:r>
            <a:rPr lang="en-US" sz="1600" b="1" kern="1200" dirty="0" err="1"/>
            <a:t>Nevoi</a:t>
          </a:r>
          <a:r>
            <a:rPr lang="en-US" sz="1600" b="1" kern="1200" dirty="0"/>
            <a:t>/</a:t>
          </a:r>
          <a:r>
            <a:rPr lang="en-US" sz="1600" b="1" kern="1200" dirty="0" err="1"/>
            <a:t>provocari</a:t>
          </a:r>
          <a:r>
            <a:rPr lang="en-US" sz="1600" b="1" kern="1200" dirty="0"/>
            <a:t>/</a:t>
          </a:r>
          <a:r>
            <a:rPr lang="en-US" sz="1600" b="1" kern="1200" dirty="0" err="1"/>
            <a:t>oportunitati</a:t>
          </a:r>
          <a:endParaRPr lang="ro-RO" sz="1600" b="1" kern="1200" dirty="0"/>
        </a:p>
      </dsp:txBody>
      <dsp:txXfrm>
        <a:off x="888066" y="482657"/>
        <a:ext cx="1552568" cy="1593448"/>
      </dsp:txXfrm>
    </dsp:sp>
    <dsp:sp modelId="{49422DAF-999D-4DA3-8506-E9E38DC2D98B}">
      <dsp:nvSpPr>
        <dsp:cNvPr id="0" name=""/>
        <dsp:cNvSpPr/>
      </dsp:nvSpPr>
      <dsp:spPr>
        <a:xfrm>
          <a:off x="2656974" y="419107"/>
          <a:ext cx="1720548" cy="172054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/>
            <a:t>B.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 err="1"/>
            <a:t>Cadrul</a:t>
          </a:r>
          <a:r>
            <a:rPr lang="en-US" sz="1600" b="1" kern="1200" dirty="0"/>
            <a:t> </a:t>
          </a:r>
          <a:r>
            <a:rPr lang="en-US" sz="1600" b="1" kern="1200" dirty="0" err="1"/>
            <a:t>legislativ</a:t>
          </a:r>
          <a:r>
            <a:rPr lang="en-US" sz="1600" b="1" kern="1200" dirty="0"/>
            <a:t> </a:t>
          </a:r>
          <a:r>
            <a:rPr lang="en-US" sz="1600" b="1" kern="1200" dirty="0" err="1"/>
            <a:t>si</a:t>
          </a:r>
          <a:r>
            <a:rPr lang="en-US" sz="1600" b="1" kern="1200" dirty="0"/>
            <a:t> </a:t>
          </a:r>
          <a:r>
            <a:rPr lang="en-US" sz="1600" b="1" kern="1200" dirty="0" err="1"/>
            <a:t>orientari</a:t>
          </a:r>
          <a:r>
            <a:rPr lang="en-US" sz="1600" b="1" kern="1200" dirty="0"/>
            <a:t> </a:t>
          </a:r>
          <a:r>
            <a:rPr lang="en-US" sz="1600" b="1" kern="1200" dirty="0" err="1"/>
            <a:t>strategice</a:t>
          </a:r>
          <a:r>
            <a:rPr lang="en-US" sz="1600" b="1" kern="1200" dirty="0"/>
            <a:t> </a:t>
          </a:r>
          <a:r>
            <a:rPr lang="en-US" sz="1600" b="1" kern="1200" dirty="0" err="1"/>
            <a:t>comunitare</a:t>
          </a:r>
          <a:endParaRPr lang="ro-RO" sz="1600" b="1" kern="1200" dirty="0"/>
        </a:p>
      </dsp:txBody>
      <dsp:txXfrm>
        <a:off x="2740964" y="503097"/>
        <a:ext cx="1552568" cy="1552568"/>
      </dsp:txXfrm>
    </dsp:sp>
    <dsp:sp modelId="{796BDCD7-13FD-484C-B432-4A3363AC2872}">
      <dsp:nvSpPr>
        <dsp:cNvPr id="0" name=""/>
        <dsp:cNvSpPr/>
      </dsp:nvSpPr>
      <dsp:spPr>
        <a:xfrm>
          <a:off x="804076" y="2272006"/>
          <a:ext cx="1720548" cy="172054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/>
            <a:t>C. </a:t>
          </a:r>
          <a:r>
            <a:rPr lang="en-US" sz="1600" b="1" kern="1200" dirty="0" err="1"/>
            <a:t>Corelare</a:t>
          </a:r>
          <a:r>
            <a:rPr lang="en-US" sz="1600" b="1" kern="1200" dirty="0"/>
            <a:t>/</a:t>
          </a:r>
          <a:r>
            <a:rPr lang="en-US" sz="1600" b="1" kern="1200" dirty="0" err="1"/>
            <a:t>sinergii</a:t>
          </a:r>
          <a:r>
            <a:rPr lang="en-US" sz="1600" b="1" kern="1200" dirty="0"/>
            <a:t> PNRR/PO </a:t>
          </a:r>
          <a:r>
            <a:rPr lang="en-US" sz="1600" b="1" kern="1200" dirty="0" err="1"/>
            <a:t>nationale</a:t>
          </a:r>
          <a:r>
            <a:rPr lang="en-US" sz="1600" b="1" kern="1200" dirty="0"/>
            <a:t>/PNS PAC post 2020</a:t>
          </a:r>
          <a:endParaRPr lang="ro-RO" sz="1600" b="1" kern="1200" dirty="0"/>
        </a:p>
      </dsp:txBody>
      <dsp:txXfrm>
        <a:off x="888066" y="2355996"/>
        <a:ext cx="1552568" cy="1552568"/>
      </dsp:txXfrm>
    </dsp:sp>
    <dsp:sp modelId="{6AF01D33-431D-41C3-A806-86B8443F2F92}">
      <dsp:nvSpPr>
        <dsp:cNvPr id="0" name=""/>
        <dsp:cNvSpPr/>
      </dsp:nvSpPr>
      <dsp:spPr>
        <a:xfrm>
          <a:off x="2656974" y="2272006"/>
          <a:ext cx="1720548" cy="172054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/>
            <a:t>D.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 err="1"/>
            <a:t>Resursele</a:t>
          </a:r>
          <a:r>
            <a:rPr lang="en-US" sz="1600" b="1" kern="1200" dirty="0"/>
            <a:t> </a:t>
          </a:r>
          <a:r>
            <a:rPr lang="en-US" sz="1600" b="1" kern="1200" dirty="0" err="1"/>
            <a:t>financiare</a:t>
          </a:r>
          <a:r>
            <a:rPr lang="en-US" sz="1600" b="1" kern="1200" dirty="0"/>
            <a:t> </a:t>
          </a:r>
          <a:r>
            <a:rPr lang="en-US" sz="1600" b="1" kern="1200" dirty="0" err="1"/>
            <a:t>si</a:t>
          </a:r>
          <a:r>
            <a:rPr lang="en-US" sz="1600" b="1" kern="1200" dirty="0"/>
            <a:t> </a:t>
          </a:r>
          <a:r>
            <a:rPr lang="en-US" sz="1600" b="1" kern="1200" dirty="0" err="1"/>
            <a:t>concentrari</a:t>
          </a:r>
          <a:r>
            <a:rPr lang="en-US" sz="1600" b="1" kern="1200" dirty="0"/>
            <a:t> </a:t>
          </a:r>
          <a:r>
            <a:rPr lang="en-US" sz="1600" b="1" kern="1200" dirty="0" err="1"/>
            <a:t>tematice</a:t>
          </a:r>
          <a:endParaRPr lang="ro-RO" sz="1600" b="1" kern="1200" dirty="0"/>
        </a:p>
      </dsp:txBody>
      <dsp:txXfrm>
        <a:off x="2740964" y="2355996"/>
        <a:ext cx="1552568" cy="155256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A7EDE58-A358-4930-A004-6DF605C17285}">
      <dsp:nvSpPr>
        <dsp:cNvPr id="0" name=""/>
        <dsp:cNvSpPr/>
      </dsp:nvSpPr>
      <dsp:spPr>
        <a:xfrm>
          <a:off x="2143" y="0"/>
          <a:ext cx="1786217" cy="4351338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/>
            <a:t>OP1(31,1%)</a:t>
          </a:r>
          <a:endParaRPr lang="ro-RO" sz="2400" b="1" kern="1200" dirty="0"/>
        </a:p>
      </dsp:txBody>
      <dsp:txXfrm>
        <a:off x="2143" y="0"/>
        <a:ext cx="1786217" cy="1305401"/>
      </dsp:txXfrm>
    </dsp:sp>
    <dsp:sp modelId="{7F2B9AAE-4A9D-442F-8216-784827F2C679}">
      <dsp:nvSpPr>
        <dsp:cNvPr id="0" name=""/>
        <dsp:cNvSpPr/>
      </dsp:nvSpPr>
      <dsp:spPr>
        <a:xfrm>
          <a:off x="223893" y="1306676"/>
          <a:ext cx="1343993" cy="13119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8575" rIns="38100" bIns="2857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P1–RNE </a:t>
          </a:r>
          <a:r>
            <a:rPr lang="en-US" sz="1500" kern="1200" dirty="0" err="1"/>
            <a:t>mai</a:t>
          </a:r>
          <a:r>
            <a:rPr lang="en-US" sz="1500" kern="1200" dirty="0"/>
            <a:t> </a:t>
          </a:r>
          <a:r>
            <a:rPr lang="en-US" sz="1500" kern="1200" dirty="0" err="1"/>
            <a:t>inovativa</a:t>
          </a:r>
          <a:r>
            <a:rPr lang="en-US" sz="1500" kern="1200" dirty="0"/>
            <a:t>, </a:t>
          </a:r>
          <a:r>
            <a:rPr lang="en-US" sz="1500" kern="1200" dirty="0" err="1"/>
            <a:t>competitiva</a:t>
          </a:r>
          <a:endParaRPr lang="en-US" sz="1500" kern="1200" dirty="0"/>
        </a:p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(422,91)</a:t>
          </a:r>
          <a:endParaRPr lang="ro-RO" sz="1500" kern="1200" dirty="0"/>
        </a:p>
      </dsp:txBody>
      <dsp:txXfrm>
        <a:off x="262320" y="1345103"/>
        <a:ext cx="1267139" cy="1235133"/>
      </dsp:txXfrm>
    </dsp:sp>
    <dsp:sp modelId="{C3EB492B-C722-4EEE-9B77-EC981C517291}">
      <dsp:nvSpPr>
        <dsp:cNvPr id="0" name=""/>
        <dsp:cNvSpPr/>
      </dsp:nvSpPr>
      <dsp:spPr>
        <a:xfrm>
          <a:off x="223893" y="2820508"/>
          <a:ext cx="1343993" cy="13119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8575" rIns="38100" bIns="2857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P2 – RNE </a:t>
          </a:r>
          <a:r>
            <a:rPr lang="en-US" sz="1500" kern="1200" dirty="0" err="1"/>
            <a:t>mai</a:t>
          </a:r>
          <a:r>
            <a:rPr lang="en-US" sz="1500" kern="1200" dirty="0"/>
            <a:t> </a:t>
          </a:r>
          <a:r>
            <a:rPr lang="en-US" sz="1500" kern="1200" dirty="0" err="1"/>
            <a:t>digitalizata</a:t>
          </a:r>
          <a:endParaRPr lang="en-US" sz="1500" kern="1200" dirty="0"/>
        </a:p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(101,79)</a:t>
          </a:r>
          <a:endParaRPr lang="ro-RO" sz="1500" kern="1200" dirty="0"/>
        </a:p>
      </dsp:txBody>
      <dsp:txXfrm>
        <a:off x="262320" y="2858935"/>
        <a:ext cx="1267139" cy="1235133"/>
      </dsp:txXfrm>
    </dsp:sp>
    <dsp:sp modelId="{5FE9131B-049A-44CE-A8EF-2DC150740BF2}">
      <dsp:nvSpPr>
        <dsp:cNvPr id="0" name=""/>
        <dsp:cNvSpPr/>
      </dsp:nvSpPr>
      <dsp:spPr>
        <a:xfrm>
          <a:off x="1914998" y="0"/>
          <a:ext cx="1870738" cy="4351338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/>
            <a:t>OP2(39,9%)</a:t>
          </a:r>
          <a:endParaRPr lang="ro-RO" sz="2400" b="1" kern="1200" dirty="0"/>
        </a:p>
      </dsp:txBody>
      <dsp:txXfrm>
        <a:off x="1914998" y="0"/>
        <a:ext cx="1870738" cy="1305401"/>
      </dsp:txXfrm>
    </dsp:sp>
    <dsp:sp modelId="{E7D9E021-5846-4398-8B48-541E60FBEBD6}">
      <dsp:nvSpPr>
        <dsp:cNvPr id="0" name=""/>
        <dsp:cNvSpPr/>
      </dsp:nvSpPr>
      <dsp:spPr>
        <a:xfrm>
          <a:off x="2178371" y="1306676"/>
          <a:ext cx="1343993" cy="13119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8575" rIns="38100" bIns="2857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P3 – RNE </a:t>
          </a:r>
          <a:r>
            <a:rPr lang="en-US" sz="1500" kern="1200" dirty="0" err="1"/>
            <a:t>mai</a:t>
          </a:r>
          <a:r>
            <a:rPr lang="en-US" sz="1500" kern="1200" dirty="0"/>
            <a:t> </a:t>
          </a:r>
          <a:r>
            <a:rPr lang="en-US" sz="1500" kern="1200" dirty="0" err="1"/>
            <a:t>durabila</a:t>
          </a:r>
          <a:r>
            <a:rPr lang="en-US" sz="1500" kern="1200" dirty="0"/>
            <a:t> </a:t>
          </a:r>
        </a:p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(344,29)</a:t>
          </a:r>
          <a:endParaRPr lang="ro-RO" sz="1500" kern="1200" dirty="0"/>
        </a:p>
      </dsp:txBody>
      <dsp:txXfrm>
        <a:off x="2216798" y="1345103"/>
        <a:ext cx="1267139" cy="1235133"/>
      </dsp:txXfrm>
    </dsp:sp>
    <dsp:sp modelId="{11A33A77-7302-489B-960E-F59AA707BD1C}">
      <dsp:nvSpPr>
        <dsp:cNvPr id="0" name=""/>
        <dsp:cNvSpPr/>
      </dsp:nvSpPr>
      <dsp:spPr>
        <a:xfrm>
          <a:off x="2178371" y="2820508"/>
          <a:ext cx="1343993" cy="13119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8575" rIns="38100" bIns="2857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P4 – RNE </a:t>
          </a:r>
          <a:r>
            <a:rPr lang="en-US" sz="1500" kern="1200" dirty="0" err="1"/>
            <a:t>mobilitate</a:t>
          </a:r>
          <a:r>
            <a:rPr lang="en-US" sz="1500" kern="1200" dirty="0"/>
            <a:t> </a:t>
          </a:r>
          <a:r>
            <a:rPr lang="en-US" sz="1500" kern="1200" dirty="0" err="1"/>
            <a:t>urbana</a:t>
          </a:r>
          <a:r>
            <a:rPr lang="en-US" sz="1500" kern="1200" dirty="0"/>
            <a:t> </a:t>
          </a:r>
          <a:r>
            <a:rPr lang="en-US" sz="1500" kern="1200" dirty="0" err="1"/>
            <a:t>durabila</a:t>
          </a:r>
          <a:endParaRPr lang="en-US" sz="1500" kern="1200" dirty="0"/>
        </a:p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(329,52)</a:t>
          </a:r>
          <a:endParaRPr lang="ro-RO" sz="1500" kern="1200" dirty="0"/>
        </a:p>
      </dsp:txBody>
      <dsp:txXfrm>
        <a:off x="2216798" y="2858935"/>
        <a:ext cx="1267139" cy="1235133"/>
      </dsp:txXfrm>
    </dsp:sp>
    <dsp:sp modelId="{959C508A-C41A-489B-A4D3-60ECFD5A6F88}">
      <dsp:nvSpPr>
        <dsp:cNvPr id="0" name=""/>
        <dsp:cNvSpPr/>
      </dsp:nvSpPr>
      <dsp:spPr>
        <a:xfrm>
          <a:off x="3914517" y="0"/>
          <a:ext cx="1679992" cy="4351338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/>
            <a:t>OP3(10,7%)</a:t>
          </a:r>
          <a:endParaRPr lang="ro-RO" sz="2400" b="1" kern="1200" dirty="0"/>
        </a:p>
      </dsp:txBody>
      <dsp:txXfrm>
        <a:off x="3914517" y="0"/>
        <a:ext cx="1679992" cy="1305401"/>
      </dsp:txXfrm>
    </dsp:sp>
    <dsp:sp modelId="{09DFC5FC-CE0F-45E7-ABA4-BDA9B2F1EC04}">
      <dsp:nvSpPr>
        <dsp:cNvPr id="0" name=""/>
        <dsp:cNvSpPr/>
      </dsp:nvSpPr>
      <dsp:spPr>
        <a:xfrm>
          <a:off x="4079735" y="1305401"/>
          <a:ext cx="1343993" cy="282836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28575" rIns="38100" bIns="2857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P5 – RNE </a:t>
          </a:r>
          <a:r>
            <a:rPr lang="en-US" sz="1500" kern="1200" dirty="0" err="1"/>
            <a:t>mai</a:t>
          </a:r>
          <a:r>
            <a:rPr lang="en-US" sz="1500" kern="1200" dirty="0"/>
            <a:t> </a:t>
          </a:r>
          <a:r>
            <a:rPr lang="en-US" sz="1500" kern="1200" dirty="0" err="1"/>
            <a:t>conectiva</a:t>
          </a:r>
          <a:endParaRPr lang="en-US" sz="1500" kern="1200" dirty="0"/>
        </a:p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/>
            <a:t>(181,78)</a:t>
          </a:r>
          <a:endParaRPr lang="ro-RO" sz="1500" kern="1200" dirty="0"/>
        </a:p>
      </dsp:txBody>
      <dsp:txXfrm>
        <a:off x="4119099" y="1344765"/>
        <a:ext cx="1265265" cy="274964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7072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2" y="0"/>
            <a:ext cx="3043343" cy="467072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5975DC09-CF9E-864F-B3C1-4EF2E4949372}" type="datetimeFigureOut">
              <a:rPr lang="ro-RO" smtClean="0"/>
              <a:t>28.10.2021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9138" y="1163638"/>
            <a:ext cx="5584825" cy="31416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24" tIns="46662" rIns="93324" bIns="46662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0" y="4480004"/>
            <a:ext cx="5618480" cy="3665458"/>
          </a:xfrm>
          <a:prstGeom prst="rect">
            <a:avLst/>
          </a:prstGeom>
        </p:spPr>
        <p:txBody>
          <a:bodyPr vert="horz" lIns="93324" tIns="46662" rIns="93324" bIns="46662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30"/>
            <a:ext cx="3043343" cy="467071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2" y="8842030"/>
            <a:ext cx="3043343" cy="467071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140E6654-D5D9-C84D-B108-BDFD63BF2972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488172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o-RO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EC1804C-07A1-4D99-8DC9-E76D152A2140}" type="slidenum">
              <a:rPr lang="ro-RO" smtClean="0"/>
              <a:t>5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41493064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2652C3-0824-EE40-B8A6-3B985BEE6C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ro-R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F43C605-2AD3-0347-87C0-F5BC11B8672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A863B5-EEE4-F04F-931F-97CC8EA905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F99E0-A38A-0149-B41D-0C9320C922D3}" type="datetime1">
              <a:rPr lang="ro-RO" smtClean="0"/>
              <a:t>28.10.2021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C9A64E-C7F3-3242-9804-F12B82159D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472D4C-DDE0-8540-B0B0-C31AE29EA7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B19D4-A52C-D241-BE10-8968EB2FF527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42641146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BD80FA-46AB-E34C-9013-CCFD155A48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ro-R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D2070F9-76AB-2741-A57B-9D3807297C1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120442-A126-7149-8323-EE45D9B69B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91A7E-7148-234A-A001-E2C2A29137FA}" type="datetime1">
              <a:rPr lang="ro-RO" smtClean="0"/>
              <a:t>28.10.2021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50F840-3BF3-E14F-AE36-B4964A33FA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D9611A-21DD-7848-B158-878A4BCA23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B19D4-A52C-D241-BE10-8968EB2FF527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418120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3D06ADE-3058-5E44-AA13-FDC1F4A2FD7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ro-R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4515FB-4B4D-E147-8C52-2AC72D54D8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A97AFE-530B-4443-A027-F9F447E9B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07547-655D-E046-B64E-A8819B4915E3}" type="datetime1">
              <a:rPr lang="ro-RO" smtClean="0"/>
              <a:t>28.10.2021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E82A6C-18BB-3A42-82E3-4151F03F3A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8F64E0-6467-A44A-A3AE-F5DD0C6C0B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B19D4-A52C-D241-BE10-8968EB2FF527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9218466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F1523E-A441-944B-8F14-FC7EC1F4DB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ro-R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2CB5BE-508E-7241-AEA0-28B11C2D93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941E72-F486-D744-B654-ED42A7B5CE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034DF-D571-7E44-AC26-638E86EA3FA9}" type="datetime1">
              <a:rPr lang="ro-RO" smtClean="0"/>
              <a:t>28.10.2021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7D0479-FC43-D64A-9661-09CE603B86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CA0907-4397-7F41-AAC2-46561294DD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B19D4-A52C-D241-BE10-8968EB2FF527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7753250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0AE179-2AB0-DF4B-8B86-5909CE452D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ro-R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10A9A5-2B80-3041-B3EC-0D83E50A16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4DA34F-6918-C64E-AA32-4A787B474F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BF8DC-513A-7D41-BC19-56A0F4DAA2FD}" type="datetime1">
              <a:rPr lang="ro-RO" smtClean="0"/>
              <a:t>28.10.2021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629160-33AA-9149-AB49-D56B44FE59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6F5094-7F41-3548-AF46-1D250F6C9C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B19D4-A52C-D241-BE10-8968EB2FF527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7370386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95B91A-22A7-3448-882E-2B752F802D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ro-R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496EBC-B0E6-BB46-85F5-AB0AF7747FB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ro-RO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90ED52-8447-524A-A4EC-EC536C5D87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ro-RO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80DBAC3-19DE-E047-A2D2-439816895F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85ACB-D7B5-7041-BB10-7DBE53C9795D}" type="datetime1">
              <a:rPr lang="ro-RO" smtClean="0"/>
              <a:t>28.10.2021</a:t>
            </a:fld>
            <a:endParaRPr lang="ro-R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B77F2F3-827A-5448-B589-C0B0C47D64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996B958-D784-4047-B22B-DCACDDFC5B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B19D4-A52C-D241-BE10-8968EB2FF527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4690165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41F143-50C8-E248-92A0-EAD0725D7A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ro-R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A275C6-4F89-6147-A222-80D40C5895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BC76A0-62D8-9541-BE4C-62C8034C08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ro-RO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096FF9F-5F4A-8F42-A533-B3ABDF8FFDB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F7F810A-E193-EA4C-8B8B-E739FAD6761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ro-RO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80212E1-0B9A-7245-8671-E99604C56C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7517E-AF17-C846-B2C4-1FD0290FA3BB}" type="datetime1">
              <a:rPr lang="ro-RO" smtClean="0"/>
              <a:t>28.10.2021</a:t>
            </a:fld>
            <a:endParaRPr lang="ro-RO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1F330CB-16D8-674D-8E64-3AC66747AF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6D3F82-DEFD-484A-BA8D-0294A03E31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B19D4-A52C-D241-BE10-8968EB2FF527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959064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4C1B15-D65A-2440-9FA0-8A1B9F2F9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ro-RO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4075A06-B958-4742-B45F-5816528D46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49294-14F4-A34E-A5BC-EC0179D78CBD}" type="datetime1">
              <a:rPr lang="ro-RO" smtClean="0"/>
              <a:t>28.10.2021</a:t>
            </a:fld>
            <a:endParaRPr lang="ro-RO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05FBC5F-9F0B-D64D-8AA3-12610A614E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DB528E-7CE5-A749-A355-BFFF38D31A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B19D4-A52C-D241-BE10-8968EB2FF527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717713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9AB6EFA-9618-AE4A-98AE-8463290405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F2345-A626-D444-B63A-E849419F18B3}" type="datetime1">
              <a:rPr lang="ro-RO" smtClean="0"/>
              <a:t>28.10.2021</a:t>
            </a:fld>
            <a:endParaRPr lang="ro-R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ED6E1C4-B7AA-FD4F-ABFD-5CB514E1B3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CC8F7B-59FD-4641-9EE0-BFAA369293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B19D4-A52C-D241-BE10-8968EB2FF527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8307963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D869C8-7F6C-7048-95A0-4F85AEB095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ro-R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330250-69DF-F941-8F8A-D400202DBF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ro-R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ADBB13F-E775-FA4B-BFD7-155970E643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2A95A10-F677-EE42-BC74-7B11249E80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29CE5-C36B-C448-8739-0886E09FBE73}" type="datetime1">
              <a:rPr lang="ro-RO" smtClean="0"/>
              <a:t>28.10.2021</a:t>
            </a:fld>
            <a:endParaRPr lang="ro-R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4F5CF6-F7FA-4F43-AB71-1D390A1FBF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DD32D95-4634-DA4C-AE96-D81A5AF5E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B19D4-A52C-D241-BE10-8968EB2FF527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154376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4465FA-35E6-5444-AA5E-C96A9538C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ro-RO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9E16125-5F78-D841-8203-D8176D5FD62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o-R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725ECAC-DE38-7747-8EB8-D31FA15DE0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07373E7-3046-6946-901A-FFC71D180F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1A414-C68C-9F4E-9D60-97D33B353E37}" type="datetime1">
              <a:rPr lang="ro-RO" smtClean="0"/>
              <a:t>28.10.2021</a:t>
            </a:fld>
            <a:endParaRPr lang="ro-R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B61526-3AAF-364D-BF72-A2C1B030CA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C7C0EC-2409-9C4C-8DDD-5DEC7D0178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B19D4-A52C-D241-BE10-8968EB2FF527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5657222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DC776D-E604-EA49-84F6-7273598929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ro-R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23C4C6-2040-E842-B6D1-82FCD86DFA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8219B8-1664-924C-AC2F-DD12A27AC7C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59D2E9-B17C-C846-AFFB-F3FF40261D93}" type="datetime1">
              <a:rPr lang="ro-RO" smtClean="0"/>
              <a:t>28.10.2021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7CC9EF-DE7F-E949-B9C1-A407CF37FD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F2F491-63B5-4748-84C4-3C6876547A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5B19D4-A52C-D241-BE10-8968EB2FF527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4239616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R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7" Type="http://schemas.openxmlformats.org/officeDocument/2006/relationships/image" Target="../media/image6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diagramLayout" Target="../diagrams/layout1.xml"/><Relationship Id="rId7" Type="http://schemas.openxmlformats.org/officeDocument/2006/relationships/image" Target="../media/image5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7" Type="http://schemas.openxmlformats.org/officeDocument/2006/relationships/image" Target="../media/image6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A3CD2558-C860-7E4F-A6C2-5A2D9F79E1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0" y="512991"/>
            <a:ext cx="786711" cy="78671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302FA70-50C1-6A47-A295-55519A865F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1660" y="185258"/>
            <a:ext cx="1356048" cy="135604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B124FBBF-151A-DC40-B20D-C3354FEF78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0065" y="21334"/>
            <a:ext cx="1683898" cy="168389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53E9FCF-51F9-E04C-9F1A-7BE0D58F3C1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01294" y="432822"/>
            <a:ext cx="1163035" cy="851243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B7DB1650-92B1-6348-9705-2BF9F6C9A5A6}"/>
              </a:ext>
            </a:extLst>
          </p:cNvPr>
          <p:cNvSpPr txBox="1"/>
          <p:nvPr/>
        </p:nvSpPr>
        <p:spPr>
          <a:xfrm>
            <a:off x="6664329" y="432822"/>
            <a:ext cx="17546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err="1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Asociația</a:t>
            </a:r>
            <a:r>
              <a:rPr lang="en-GB" sz="1200" dirty="0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 err="1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Agențiilor</a:t>
            </a:r>
            <a:r>
              <a:rPr lang="en-GB" sz="1200" dirty="0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 err="1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pentru</a:t>
            </a:r>
            <a:r>
              <a:rPr lang="en-GB" sz="1200" dirty="0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 err="1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Dezvoltare</a:t>
            </a:r>
            <a:r>
              <a:rPr lang="en-GB" sz="1200" dirty="0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 err="1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Regională</a:t>
            </a:r>
            <a:r>
              <a:rPr lang="en-GB" sz="1200" dirty="0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din </a:t>
            </a:r>
            <a:r>
              <a:rPr lang="en-GB" sz="1200" dirty="0" err="1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România</a:t>
            </a:r>
            <a:r>
              <a:rPr lang="en-GB" sz="1200" dirty="0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- ROREG</a:t>
            </a:r>
            <a:endParaRPr lang="en-RO" sz="1200" dirty="0">
              <a:solidFill>
                <a:srgbClr val="0D4D95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3795C76-0D24-6F4B-92EE-ED7397F98CF7}"/>
              </a:ext>
            </a:extLst>
          </p:cNvPr>
          <p:cNvSpPr txBox="1"/>
          <p:nvPr/>
        </p:nvSpPr>
        <p:spPr>
          <a:xfrm>
            <a:off x="2386285" y="6425178"/>
            <a:ext cx="66738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RO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Proiect cofinanțat din Fondul European pentru Dezvoltare Regională prin POAT 2014-2020</a:t>
            </a:r>
          </a:p>
          <a:p>
            <a:endParaRPr lang="en-RO" sz="1600" dirty="0">
              <a:latin typeface="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8458B3B-4F20-E746-8651-66AE67337CE9}"/>
              </a:ext>
            </a:extLst>
          </p:cNvPr>
          <p:cNvSpPr txBox="1"/>
          <p:nvPr/>
        </p:nvSpPr>
        <p:spPr>
          <a:xfrm>
            <a:off x="0" y="1983511"/>
            <a:ext cx="12192000" cy="3262432"/>
          </a:xfrm>
          <a:prstGeom prst="rect">
            <a:avLst/>
          </a:prstGeom>
          <a:solidFill>
            <a:srgbClr val="1C4B88"/>
          </a:solidFill>
        </p:spPr>
        <p:txBody>
          <a:bodyPr wrap="square" rtlCol="0">
            <a:spAutoFit/>
          </a:bodyPr>
          <a:lstStyle/>
          <a:p>
            <a:pPr algn="ctr"/>
            <a:br>
              <a:rPr lang="en-GB" sz="3600" b="1" dirty="0">
                <a:solidFill>
                  <a:schemeClr val="bg1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</a:br>
            <a:r>
              <a:rPr lang="ro-RO" sz="4000" b="1" dirty="0">
                <a:solidFill>
                  <a:schemeClr val="bg1"/>
                </a:solidFill>
              </a:rPr>
              <a:t>POR NE 2021-2027</a:t>
            </a:r>
            <a:br>
              <a:rPr lang="ro-RO" sz="4000" b="1" dirty="0">
                <a:solidFill>
                  <a:schemeClr val="bg1"/>
                </a:solidFill>
              </a:rPr>
            </a:br>
            <a:r>
              <a:rPr lang="ro-RO" sz="4000" b="1" dirty="0">
                <a:solidFill>
                  <a:schemeClr val="bg1"/>
                </a:solidFill>
              </a:rPr>
              <a:t>Proces</a:t>
            </a:r>
            <a:r>
              <a:rPr lang="en-US" sz="4000" b="1" dirty="0">
                <a:solidFill>
                  <a:schemeClr val="bg1"/>
                </a:solidFill>
              </a:rPr>
              <a:t>. </a:t>
            </a:r>
            <a:r>
              <a:rPr lang="ro-RO" sz="4000" b="1" dirty="0">
                <a:solidFill>
                  <a:schemeClr val="bg1"/>
                </a:solidFill>
              </a:rPr>
              <a:t>Caracteristici. Continut</a:t>
            </a:r>
            <a:endParaRPr lang="en-US" sz="4000" b="1" dirty="0">
              <a:solidFill>
                <a:schemeClr val="bg1"/>
              </a:solidFill>
            </a:endParaRPr>
          </a:p>
          <a:p>
            <a:pPr algn="ctr"/>
            <a:endParaRPr lang="en-US" sz="3600" b="1" dirty="0">
              <a:solidFill>
                <a:schemeClr val="bg1"/>
              </a:solidFill>
              <a:latin typeface="Open Sans Extrabold" panose="020B0606030504020204" pitchFamily="34" charset="0"/>
              <a:ea typeface="Open Sans Extrabold" panose="020B0606030504020204" pitchFamily="34" charset="0"/>
              <a:cs typeface="Open Sans Extrabold" panose="020B0606030504020204" pitchFamily="34" charset="0"/>
            </a:endParaRPr>
          </a:p>
          <a:p>
            <a:pPr algn="ctr"/>
            <a:r>
              <a:rPr lang="en-US" sz="3600" b="1" dirty="0">
                <a:solidFill>
                  <a:schemeClr val="bg1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								</a:t>
            </a:r>
            <a:r>
              <a:rPr lang="en-US" sz="2800" b="1" dirty="0">
                <a:solidFill>
                  <a:schemeClr val="bg1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Sorin Grigorescu</a:t>
            </a:r>
            <a:endParaRPr lang="en-GB" sz="2800" b="1" dirty="0">
              <a:solidFill>
                <a:schemeClr val="bg1"/>
              </a:solidFill>
              <a:latin typeface="Open Sans Extrabold" panose="020B0606030504020204" pitchFamily="34" charset="0"/>
              <a:ea typeface="Open Sans Extrabold" panose="020B0606030504020204" pitchFamily="34" charset="0"/>
              <a:cs typeface="Open Sans Extrabold" panose="020B0606030504020204" pitchFamily="34" charset="0"/>
            </a:endParaRPr>
          </a:p>
          <a:p>
            <a:endParaRPr lang="ro-RO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439009D-CAE9-41E6-AF33-B1E80C23EC1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05715" y="5688148"/>
            <a:ext cx="2263848" cy="114657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E7E7089-D70B-499B-9AE0-3D23319E5D6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979" y="5540218"/>
            <a:ext cx="2034578" cy="1146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2605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F582F0-3992-4BAA-81E6-93C1B88AF09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233997"/>
            <a:ext cx="5181600" cy="4687409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Start </a:t>
            </a:r>
            <a:r>
              <a:rPr lang="en-US" sz="28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proces</a:t>
            </a:r>
            <a:r>
              <a:rPr 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: </a:t>
            </a:r>
            <a:r>
              <a:rPr lang="en-US" sz="28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Martie</a:t>
            </a:r>
            <a:r>
              <a:rPr 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2020</a:t>
            </a:r>
          </a:p>
          <a:p>
            <a:pPr marL="0" indent="0">
              <a:buNone/>
            </a:pPr>
            <a:r>
              <a:rPr lang="en-US" sz="2800" b="1" dirty="0"/>
              <a:t>….</a:t>
            </a:r>
            <a:r>
              <a:rPr lang="en-US" sz="2800" b="1" dirty="0" err="1"/>
              <a:t>dupa</a:t>
            </a:r>
            <a:r>
              <a:rPr lang="ro-RO" sz="2800" b="1" dirty="0"/>
              <a:t> 1</a:t>
            </a:r>
            <a:r>
              <a:rPr lang="en-US" sz="2800" b="1" dirty="0"/>
              <a:t>8</a:t>
            </a:r>
            <a:r>
              <a:rPr lang="ro-RO" sz="2800" b="1" dirty="0"/>
              <a:t> luni:</a:t>
            </a:r>
            <a:endParaRPr lang="en-US" sz="2800" b="1" dirty="0"/>
          </a:p>
          <a:p>
            <a:pPr marL="0" indent="0">
              <a:buNone/>
            </a:pPr>
            <a:endParaRPr lang="ro-RO" sz="2800" b="1" dirty="0"/>
          </a:p>
          <a:p>
            <a:pPr marL="285750" indent="-285750">
              <a:buFontTx/>
              <a:buChar char="-"/>
            </a:pPr>
            <a:r>
              <a:rPr lang="en-US" sz="2800" b="1" dirty="0"/>
              <a:t>6</a:t>
            </a:r>
            <a:r>
              <a:rPr lang="ro-RO" sz="2800" b="1" dirty="0"/>
              <a:t> versiuni de lucru </a:t>
            </a:r>
            <a:r>
              <a:rPr lang="en-US" sz="2800" b="1" dirty="0"/>
              <a:t>elaborate </a:t>
            </a:r>
            <a:r>
              <a:rPr lang="en-US" sz="2800" b="1" dirty="0" err="1"/>
              <a:t>transmise</a:t>
            </a:r>
            <a:r>
              <a:rPr lang="en-US" sz="2800" b="1" dirty="0"/>
              <a:t> MIPE, din care </a:t>
            </a:r>
            <a:r>
              <a:rPr lang="ro-RO" sz="2800" b="1" dirty="0"/>
              <a:t>3 </a:t>
            </a:r>
            <a:r>
              <a:rPr lang="en-US" sz="2800" b="1" dirty="0" err="1"/>
              <a:t>si</a:t>
            </a:r>
            <a:r>
              <a:rPr lang="en-US" sz="2800" b="1" dirty="0"/>
              <a:t> </a:t>
            </a:r>
            <a:r>
              <a:rPr lang="en-US" sz="2800" b="1" dirty="0" err="1"/>
              <a:t>catre</a:t>
            </a:r>
            <a:r>
              <a:rPr lang="ro-RO" sz="2800" b="1" dirty="0"/>
              <a:t> C</a:t>
            </a:r>
            <a:r>
              <a:rPr lang="en-US" sz="2800" b="1" dirty="0"/>
              <a:t>OM</a:t>
            </a:r>
            <a:r>
              <a:rPr lang="ro-RO" sz="2800" b="1" dirty="0"/>
              <a:t>;</a:t>
            </a:r>
          </a:p>
          <a:p>
            <a:pPr marL="285750" indent="-285750">
              <a:buFontTx/>
              <a:buChar char="-"/>
            </a:pPr>
            <a:r>
              <a:rPr lang="en-US" sz="2800" b="1" dirty="0"/>
              <a:t>3</a:t>
            </a:r>
            <a:r>
              <a:rPr lang="ro-RO" sz="2800" b="1" dirty="0"/>
              <a:t> procese de negociere informala cu C</a:t>
            </a:r>
            <a:r>
              <a:rPr lang="en-US" sz="2800" b="1" dirty="0"/>
              <a:t>OM</a:t>
            </a:r>
            <a:r>
              <a:rPr lang="ro-RO" sz="2800" b="1" dirty="0"/>
              <a:t>; </a:t>
            </a:r>
          </a:p>
          <a:p>
            <a:pPr marL="285750" indent="-285750">
              <a:buFontTx/>
              <a:buChar char="-"/>
            </a:pPr>
            <a:r>
              <a:rPr lang="en-US" sz="2800" b="1" dirty="0"/>
              <a:t>1 </a:t>
            </a:r>
            <a:r>
              <a:rPr lang="en-US" sz="2800" b="1" dirty="0" err="1"/>
              <a:t>proces</a:t>
            </a:r>
            <a:r>
              <a:rPr lang="en-US" sz="2800" b="1" dirty="0"/>
              <a:t> de e</a:t>
            </a:r>
            <a:r>
              <a:rPr lang="ro-RO" sz="2800" b="1" dirty="0"/>
              <a:t>valuare strategica de mediu</a:t>
            </a:r>
            <a:r>
              <a:rPr lang="en-US" sz="2800" b="1" dirty="0"/>
              <a:t> a </a:t>
            </a:r>
            <a:r>
              <a:rPr lang="en-US" sz="2800" b="1" dirty="0" err="1"/>
              <a:t>programului</a:t>
            </a:r>
            <a:endParaRPr lang="en-US" sz="360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CE9B83-1EC5-467B-8723-DFD162C364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941033"/>
            <a:ext cx="5181600" cy="474955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en-US" b="1" dirty="0"/>
          </a:p>
          <a:p>
            <a:pPr marL="0" indent="0">
              <a:buNone/>
            </a:pPr>
            <a:r>
              <a:rPr lang="en-US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Caracteristici</a:t>
            </a:r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</a:t>
            </a:r>
            <a:r>
              <a:rPr lang="ro-RO" b="1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roces</a:t>
            </a:r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:</a:t>
            </a:r>
          </a:p>
          <a:p>
            <a:pPr marL="0" indent="0">
              <a:buNone/>
            </a:pPr>
            <a:endParaRPr lang="ro-RO" b="1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lvl="1"/>
            <a:r>
              <a:rPr lang="ro-RO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Nou</a:t>
            </a:r>
          </a:p>
          <a:p>
            <a:pPr lvl="1"/>
            <a:r>
              <a:rPr lang="ro-RO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Complex</a:t>
            </a:r>
          </a:p>
          <a:p>
            <a:pPr lvl="1"/>
            <a:r>
              <a:rPr lang="ro-RO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Iterativ</a:t>
            </a:r>
          </a:p>
          <a:p>
            <a:pPr lvl="1"/>
            <a:r>
              <a:rPr lang="ro-RO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Participativ</a:t>
            </a:r>
            <a:endParaRPr lang="en-US" sz="2800" b="1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1BF022B-472F-4E62-B39E-218737DAE4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05751" y="5526172"/>
            <a:ext cx="2263848" cy="114657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8CAF262-FBCF-4B29-85BB-DCBF2E6EA8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979" y="5624003"/>
            <a:ext cx="2034578" cy="1146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1814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DC9782-0F7E-4B64-9D6E-53AE6C7D3A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75403"/>
          </a:xfrm>
        </p:spPr>
        <p:txBody>
          <a:bodyPr>
            <a:normAutofit fontScale="90000"/>
          </a:bodyPr>
          <a:lstStyle/>
          <a:p>
            <a:r>
              <a:rPr lang="ro-RO" sz="3600" b="1" dirty="0"/>
              <a:t>Proces</a:t>
            </a:r>
            <a:r>
              <a:rPr lang="en-US" sz="3600" b="1" dirty="0"/>
              <a:t>ul</a:t>
            </a:r>
            <a:r>
              <a:rPr lang="ro-RO" sz="3600" b="1" dirty="0"/>
              <a:t> de programare </a:t>
            </a:r>
            <a:r>
              <a:rPr lang="en-US" sz="3600" b="1" dirty="0"/>
              <a:t>=</a:t>
            </a:r>
            <a:r>
              <a:rPr lang="ro-RO" sz="3600" b="1" dirty="0"/>
              <a:t> echilibru multinive</a:t>
            </a:r>
            <a:r>
              <a:rPr lang="en-US" sz="3600" b="1" dirty="0"/>
              <a:t>l </a:t>
            </a:r>
            <a:r>
              <a:rPr lang="en-US" sz="3600" b="1" dirty="0" err="1"/>
              <a:t>si</a:t>
            </a:r>
            <a:r>
              <a:rPr lang="en-US" sz="3600" b="1" dirty="0"/>
              <a:t> </a:t>
            </a:r>
            <a:r>
              <a:rPr lang="en-US" sz="3600" b="1" dirty="0" err="1"/>
              <a:t>multiguvernanta</a:t>
            </a:r>
            <a:endParaRPr lang="ro-RO" sz="3600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400AAB4-8A6E-4544-9357-A5CA5B5EF4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447061"/>
            <a:ext cx="5181600" cy="441220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400" b="1" dirty="0"/>
              <a:t>A. 100 </a:t>
            </a:r>
            <a:r>
              <a:rPr lang="en-US" sz="2400" b="1" dirty="0" err="1"/>
              <a:t>strategii</a:t>
            </a:r>
            <a:r>
              <a:rPr lang="en-US" sz="2400" b="1" dirty="0"/>
              <a:t> (SIDU/SDL/PMUD/ /PAEC/OA/</a:t>
            </a:r>
            <a:r>
              <a:rPr lang="en-US" sz="2400" b="1" dirty="0" err="1"/>
              <a:t>Turism</a:t>
            </a:r>
            <a:r>
              <a:rPr lang="en-US" sz="2400" b="1" dirty="0"/>
              <a:t>) </a:t>
            </a:r>
            <a:r>
              <a:rPr lang="en-US" sz="2400" b="1" dirty="0" err="1"/>
              <a:t>analizate</a:t>
            </a:r>
            <a:r>
              <a:rPr lang="en-US" sz="2400" b="1" dirty="0"/>
              <a:t>; 46 </a:t>
            </a:r>
            <a:r>
              <a:rPr lang="en-US" sz="2400" b="1" dirty="0" err="1"/>
              <a:t>noi</a:t>
            </a:r>
            <a:r>
              <a:rPr lang="en-US" sz="2400" b="1" dirty="0"/>
              <a:t> in </a:t>
            </a:r>
            <a:r>
              <a:rPr lang="en-US" sz="2400" b="1" dirty="0" err="1"/>
              <a:t>analiza</a:t>
            </a:r>
            <a:r>
              <a:rPr lang="en-US" sz="2400" b="1" dirty="0"/>
              <a:t>;</a:t>
            </a:r>
          </a:p>
          <a:p>
            <a:pPr marL="0" indent="0">
              <a:buNone/>
            </a:pPr>
            <a:r>
              <a:rPr lang="en-US" sz="2400" b="1" dirty="0"/>
              <a:t>B. RDC 1080/2021, RFEDR 1058/2021</a:t>
            </a:r>
          </a:p>
          <a:p>
            <a:pPr marL="0" indent="0">
              <a:buNone/>
            </a:pPr>
            <a:r>
              <a:rPr lang="en-US" sz="2400" b="1" dirty="0"/>
              <a:t>C. Dialog MIPE </a:t>
            </a:r>
            <a:r>
              <a:rPr lang="en-US" sz="2400" b="1" dirty="0" err="1"/>
              <a:t>demarcatii</a:t>
            </a:r>
            <a:r>
              <a:rPr lang="en-US" sz="2400" b="1" dirty="0"/>
              <a:t> PNRR/POR NE</a:t>
            </a:r>
          </a:p>
          <a:p>
            <a:pPr marL="0" indent="0">
              <a:buNone/>
            </a:pPr>
            <a:r>
              <a:rPr lang="en-US" sz="2400" b="1" dirty="0"/>
              <a:t>D. FEDR = 1.488 mil. Euro + BS +CP</a:t>
            </a:r>
          </a:p>
          <a:p>
            <a:pPr marL="0" indent="0">
              <a:buNone/>
            </a:pPr>
            <a:r>
              <a:rPr lang="en-US" sz="2400" b="1" dirty="0"/>
              <a:t>     OP 1 = 25%*FEDR</a:t>
            </a:r>
          </a:p>
          <a:p>
            <a:pPr marL="0" indent="0">
              <a:buNone/>
            </a:pPr>
            <a:r>
              <a:rPr lang="en-US" sz="2400" b="1" dirty="0"/>
              <a:t>     OP 2 = 30%*FEDR</a:t>
            </a:r>
          </a:p>
          <a:p>
            <a:pPr marL="0" indent="0">
              <a:buNone/>
            </a:pPr>
            <a:r>
              <a:rPr lang="en-US" sz="2400" b="1" dirty="0"/>
              <a:t>     </a:t>
            </a:r>
            <a:r>
              <a:rPr lang="en-US" sz="2400" b="1" dirty="0" err="1"/>
              <a:t>Obiectiv</a:t>
            </a:r>
            <a:r>
              <a:rPr lang="en-US" sz="2400" b="1" dirty="0"/>
              <a:t> climatic = 30%*FEDR</a:t>
            </a:r>
          </a:p>
          <a:p>
            <a:pPr marL="0" indent="0">
              <a:buNone/>
            </a:pPr>
            <a:r>
              <a:rPr lang="en-US" sz="2400" b="1" dirty="0"/>
              <a:t>     DUD = 8%*FEDR	</a:t>
            </a:r>
          </a:p>
          <a:p>
            <a:pPr marL="0" indent="0">
              <a:buNone/>
            </a:pPr>
            <a:endParaRPr lang="en-US" sz="2400" b="1" dirty="0"/>
          </a:p>
          <a:p>
            <a:pPr marL="0" indent="0">
              <a:buNone/>
            </a:pPr>
            <a:endParaRPr lang="en-US" sz="2400" b="1" dirty="0"/>
          </a:p>
          <a:p>
            <a:pPr>
              <a:buFont typeface="Wingdings" panose="05000000000000000000" pitchFamily="2" charset="2"/>
              <a:buChar char="Ø"/>
            </a:pPr>
            <a:endParaRPr lang="en-US" sz="2400" b="1" dirty="0"/>
          </a:p>
        </p:txBody>
      </p:sp>
      <p:graphicFrame>
        <p:nvGraphicFramePr>
          <p:cNvPr id="8" name="Content Placeholder 3">
            <a:extLst>
              <a:ext uri="{FF2B5EF4-FFF2-40B4-BE49-F238E27FC236}">
                <a16:creationId xmlns:a16="http://schemas.microsoft.com/office/drawing/2014/main" id="{451C3AEE-E243-4257-B500-B687E615A810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2497924096"/>
              </p:ext>
            </p:extLst>
          </p:nvPr>
        </p:nvGraphicFramePr>
        <p:xfrm>
          <a:off x="838200" y="1447800"/>
          <a:ext cx="5181600" cy="44116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A0D4B0D4-8AC6-48E7-838D-B55E75DEE0C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705751" y="5526172"/>
            <a:ext cx="2263848" cy="114657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BF82829-1058-4462-8113-C28F68C3EC1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979" y="5540218"/>
            <a:ext cx="2034578" cy="1146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4005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7385C1-B474-456D-8F42-24136158F3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5926772" cy="1109207"/>
          </a:xfrm>
        </p:spPr>
        <p:txBody>
          <a:bodyPr/>
          <a:lstStyle/>
          <a:p>
            <a:r>
              <a:rPr lang="en-US" b="1" dirty="0"/>
              <a:t>Program. S</a:t>
            </a:r>
            <a:r>
              <a:rPr lang="ro-RO" b="1" dirty="0"/>
              <a:t>tructura</a:t>
            </a:r>
            <a:r>
              <a:rPr lang="en-US" b="1" dirty="0"/>
              <a:t>. C</a:t>
            </a:r>
            <a:r>
              <a:rPr lang="ro-RO" b="1" dirty="0"/>
              <a:t>ontinut</a:t>
            </a:r>
          </a:p>
        </p:txBody>
      </p:sp>
      <p:graphicFrame>
        <p:nvGraphicFramePr>
          <p:cNvPr id="5" name="Content Placeholder 4">
            <a:extLst>
              <a:ext uri="{FF2B5EF4-FFF2-40B4-BE49-F238E27FC236}">
                <a16:creationId xmlns:a16="http://schemas.microsoft.com/office/drawing/2014/main" id="{F26B57AC-5EEB-41BF-A264-B73334DE80E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85847867"/>
              </p:ext>
            </p:extLst>
          </p:nvPr>
        </p:nvGraphicFramePr>
        <p:xfrm>
          <a:off x="6965342" y="1063695"/>
          <a:ext cx="4390046" cy="49455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95023">
                  <a:extLst>
                    <a:ext uri="{9D8B030D-6E8A-4147-A177-3AD203B41FA5}">
                      <a16:colId xmlns:a16="http://schemas.microsoft.com/office/drawing/2014/main" val="2940835244"/>
                    </a:ext>
                  </a:extLst>
                </a:gridCol>
                <a:gridCol w="2195023">
                  <a:extLst>
                    <a:ext uri="{9D8B030D-6E8A-4147-A177-3AD203B41FA5}">
                      <a16:colId xmlns:a16="http://schemas.microsoft.com/office/drawing/2014/main" val="1690170787"/>
                    </a:ext>
                  </a:extLst>
                </a:gridCol>
              </a:tblGrid>
              <a:tr h="14498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CCI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14" marR="6531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14" marR="65314" marT="0" marB="0"/>
                </a:tc>
                <a:extLst>
                  <a:ext uri="{0D108BD9-81ED-4DB2-BD59-A6C34878D82A}">
                    <a16:rowId xmlns:a16="http://schemas.microsoft.com/office/drawing/2014/main" val="1709484995"/>
                  </a:ext>
                </a:extLst>
              </a:tr>
              <a:tr h="27181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Title in EN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14" marR="6531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o-RO" sz="1000">
                          <a:effectLst/>
                        </a:rPr>
                        <a:t>[North-East Regional Operational Programme]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14" marR="65314" marT="0" marB="0"/>
                </a:tc>
                <a:extLst>
                  <a:ext uri="{0D108BD9-81ED-4DB2-BD59-A6C34878D82A}">
                    <a16:rowId xmlns:a16="http://schemas.microsoft.com/office/drawing/2014/main" val="2664862866"/>
                  </a:ext>
                </a:extLst>
              </a:tr>
              <a:tr h="27181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Title in national language(s)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14" marR="6531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o-RO" sz="1000">
                          <a:effectLst/>
                        </a:rPr>
                        <a:t>PROGRAMUL OPERATIONAL REGIONAL NORD-EST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14" marR="65314" marT="0" marB="0"/>
                </a:tc>
                <a:extLst>
                  <a:ext uri="{0D108BD9-81ED-4DB2-BD59-A6C34878D82A}">
                    <a16:rowId xmlns:a16="http://schemas.microsoft.com/office/drawing/2014/main" val="2052473202"/>
                  </a:ext>
                </a:extLst>
              </a:tr>
              <a:tr h="14498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Version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14" marR="6531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Draft 2 –16.04.2021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14" marR="65314" marT="0" marB="0"/>
                </a:tc>
                <a:extLst>
                  <a:ext uri="{0D108BD9-81ED-4DB2-BD59-A6C34878D82A}">
                    <a16:rowId xmlns:a16="http://schemas.microsoft.com/office/drawing/2014/main" val="4287061275"/>
                  </a:ext>
                </a:extLst>
              </a:tr>
              <a:tr h="14498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First year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14" marR="6531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o-RO" sz="1000">
                          <a:effectLst/>
                        </a:rPr>
                        <a:t>2021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14" marR="65314" marT="0" marB="0"/>
                </a:tc>
                <a:extLst>
                  <a:ext uri="{0D108BD9-81ED-4DB2-BD59-A6C34878D82A}">
                    <a16:rowId xmlns:a16="http://schemas.microsoft.com/office/drawing/2014/main" val="2670692360"/>
                  </a:ext>
                </a:extLst>
              </a:tr>
              <a:tr h="14498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Last year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14" marR="6531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o-RO" sz="1000">
                          <a:effectLst/>
                        </a:rPr>
                        <a:t>2027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14" marR="65314" marT="0" marB="0"/>
                </a:tc>
                <a:extLst>
                  <a:ext uri="{0D108BD9-81ED-4DB2-BD59-A6C34878D82A}">
                    <a16:rowId xmlns:a16="http://schemas.microsoft.com/office/drawing/2014/main" val="4291839035"/>
                  </a:ext>
                </a:extLst>
              </a:tr>
              <a:tr h="14498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Eligible from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14" marR="6531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o-RO" sz="1000">
                          <a:effectLst/>
                        </a:rPr>
                        <a:t>01.01.2021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14" marR="65314" marT="0" marB="0"/>
                </a:tc>
                <a:extLst>
                  <a:ext uri="{0D108BD9-81ED-4DB2-BD59-A6C34878D82A}">
                    <a16:rowId xmlns:a16="http://schemas.microsoft.com/office/drawing/2014/main" val="2810275695"/>
                  </a:ext>
                </a:extLst>
              </a:tr>
              <a:tr h="14498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Eligible until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14" marR="6531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o-RO" sz="1000">
                          <a:effectLst/>
                        </a:rPr>
                        <a:t>31.12.2029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14" marR="65314" marT="0" marB="0"/>
                </a:tc>
                <a:extLst>
                  <a:ext uri="{0D108BD9-81ED-4DB2-BD59-A6C34878D82A}">
                    <a16:rowId xmlns:a16="http://schemas.microsoft.com/office/drawing/2014/main" val="616425389"/>
                  </a:ext>
                </a:extLst>
              </a:tr>
              <a:tr h="14498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Commission decision number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14" marR="6531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14" marR="65314" marT="0" marB="0"/>
                </a:tc>
                <a:extLst>
                  <a:ext uri="{0D108BD9-81ED-4DB2-BD59-A6C34878D82A}">
                    <a16:rowId xmlns:a16="http://schemas.microsoft.com/office/drawing/2014/main" val="52276507"/>
                  </a:ext>
                </a:extLst>
              </a:tr>
              <a:tr h="14498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Commission decision date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14" marR="6531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14" marR="65314" marT="0" marB="0"/>
                </a:tc>
                <a:extLst>
                  <a:ext uri="{0D108BD9-81ED-4DB2-BD59-A6C34878D82A}">
                    <a16:rowId xmlns:a16="http://schemas.microsoft.com/office/drawing/2014/main" val="2135943005"/>
                  </a:ext>
                </a:extLst>
              </a:tr>
              <a:tr h="29900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Member State amending decision number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14" marR="6531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14" marR="65314" marT="0" marB="0"/>
                </a:tc>
                <a:extLst>
                  <a:ext uri="{0D108BD9-81ED-4DB2-BD59-A6C34878D82A}">
                    <a16:rowId xmlns:a16="http://schemas.microsoft.com/office/drawing/2014/main" val="132336430"/>
                  </a:ext>
                </a:extLst>
              </a:tr>
              <a:tr h="299003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Member State amending decision entry into force date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14" marR="6531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 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14" marR="65314" marT="0" marB="0"/>
                </a:tc>
                <a:extLst>
                  <a:ext uri="{0D108BD9-81ED-4DB2-BD59-A6C34878D82A}">
                    <a16:rowId xmlns:a16="http://schemas.microsoft.com/office/drawing/2014/main" val="1240268230"/>
                  </a:ext>
                </a:extLst>
              </a:tr>
              <a:tr h="27091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Non substantial transfer (art. 19.5)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14" marR="6531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</a:rPr>
                        <a:t>Yes/No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14" marR="65314" marT="0" marB="0"/>
                </a:tc>
                <a:extLst>
                  <a:ext uri="{0D108BD9-81ED-4DB2-BD59-A6C34878D82A}">
                    <a16:rowId xmlns:a16="http://schemas.microsoft.com/office/drawing/2014/main" val="3697115854"/>
                  </a:ext>
                </a:extLst>
              </a:tr>
              <a:tr h="45301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NUTS regions covered by the programme (not applicable to the EMFF)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14" marR="6531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o-RO" sz="1000">
                          <a:effectLst/>
                        </a:rPr>
                        <a:t>Regiunea Nord-Est, Romania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14" marR="65314" marT="0" marB="0"/>
                </a:tc>
                <a:extLst>
                  <a:ext uri="{0D108BD9-81ED-4DB2-BD59-A6C34878D82A}">
                    <a16:rowId xmlns:a16="http://schemas.microsoft.com/office/drawing/2014/main" val="1075470539"/>
                  </a:ext>
                </a:extLst>
              </a:tr>
              <a:tr h="144276">
                <a:tc rowSpan="5"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Fund concerned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14" marR="6531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 ERDF (X)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14" marR="65314" marT="0" marB="0"/>
                </a:tc>
                <a:extLst>
                  <a:ext uri="{0D108BD9-81ED-4DB2-BD59-A6C34878D82A}">
                    <a16:rowId xmlns:a16="http://schemas.microsoft.com/office/drawing/2014/main" val="873661034"/>
                  </a:ext>
                </a:extLst>
              </a:tr>
              <a:tr h="144276"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 Cohesion Fund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14" marR="65314" marT="0" marB="0"/>
                </a:tc>
                <a:extLst>
                  <a:ext uri="{0D108BD9-81ED-4DB2-BD59-A6C34878D82A}">
                    <a16:rowId xmlns:a16="http://schemas.microsoft.com/office/drawing/2014/main" val="2267912103"/>
                  </a:ext>
                </a:extLst>
              </a:tr>
              <a:tr h="144276"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 ESF+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14" marR="65314" marT="0" marB="0"/>
                </a:tc>
                <a:extLst>
                  <a:ext uri="{0D108BD9-81ED-4DB2-BD59-A6C34878D82A}">
                    <a16:rowId xmlns:a16="http://schemas.microsoft.com/office/drawing/2014/main" val="1368566607"/>
                  </a:ext>
                </a:extLst>
              </a:tr>
              <a:tr h="144276"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 JTF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14" marR="65314" marT="0" marB="0"/>
                </a:tc>
                <a:extLst>
                  <a:ext uri="{0D108BD9-81ED-4DB2-BD59-A6C34878D82A}">
                    <a16:rowId xmlns:a16="http://schemas.microsoft.com/office/drawing/2014/main" val="1803434365"/>
                  </a:ext>
                </a:extLst>
              </a:tr>
              <a:tr h="144276">
                <a:tc vMerge="1">
                  <a:txBody>
                    <a:bodyPr/>
                    <a:lstStyle/>
                    <a:p>
                      <a:endParaRPr lang="ro-R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 EMFF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14" marR="65314" marT="0" marB="0"/>
                </a:tc>
                <a:extLst>
                  <a:ext uri="{0D108BD9-81ED-4DB2-BD59-A6C34878D82A}">
                    <a16:rowId xmlns:a16="http://schemas.microsoft.com/office/drawing/2014/main" val="1508179234"/>
                  </a:ext>
                </a:extLst>
              </a:tr>
              <a:tr h="25862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o-RO" sz="1000" dirty="0">
                          <a:effectLst/>
                        </a:rPr>
                        <a:t>Programme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14" marR="65314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o-RO" sz="1000" dirty="0">
                          <a:effectLst/>
                        </a:rPr>
                        <a:t> </a:t>
                      </a:r>
                      <a:r>
                        <a:rPr lang="ro-RO" sz="900" dirty="0">
                          <a:effectLst/>
                        </a:rPr>
                        <a:t>under Investment for Jobs and Growth Goal for the outermost regions only</a:t>
                      </a:r>
                      <a:endParaRPr lang="ro-RO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314" marR="65314" marT="0" marB="0"/>
                </a:tc>
                <a:extLst>
                  <a:ext uri="{0D108BD9-81ED-4DB2-BD59-A6C34878D82A}">
                    <a16:rowId xmlns:a16="http://schemas.microsoft.com/office/drawing/2014/main" val="2350571186"/>
                  </a:ext>
                </a:extLst>
              </a:tr>
            </a:tbl>
          </a:graphicData>
        </a:graphic>
      </p:graphicFrame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3D2BA2-B97E-4959-8452-D45ABB8496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1725433"/>
            <a:ext cx="5926772" cy="4143555"/>
          </a:xfrm>
        </p:spPr>
        <p:txBody>
          <a:bodyPr>
            <a:normAutofit lnSpcReduction="10000"/>
          </a:bodyPr>
          <a:lstStyle/>
          <a:p>
            <a:r>
              <a:rPr lang="ro-RO" b="1" dirty="0"/>
              <a:t>Conform structur</a:t>
            </a:r>
            <a:r>
              <a:rPr lang="en-US" b="1" dirty="0"/>
              <a:t>ii</a:t>
            </a:r>
            <a:r>
              <a:rPr lang="ro-RO" b="1" dirty="0"/>
              <a:t> si cerinte</a:t>
            </a:r>
            <a:r>
              <a:rPr lang="en-US" b="1" dirty="0"/>
              <a:t>lor</a:t>
            </a:r>
            <a:r>
              <a:rPr lang="ro-RO" b="1" dirty="0"/>
              <a:t> din anexa V a </a:t>
            </a:r>
            <a:r>
              <a:rPr lang="en-US" b="1" dirty="0"/>
              <a:t>RDC 1080/2021:</a:t>
            </a:r>
          </a:p>
          <a:p>
            <a:pPr marL="285750" indent="-285750">
              <a:buFontTx/>
              <a:buChar char="-"/>
            </a:pPr>
            <a:r>
              <a:rPr lang="en-US" b="1" dirty="0" err="1"/>
              <a:t>Strategia</a:t>
            </a:r>
            <a:r>
              <a:rPr lang="en-US" b="1" dirty="0"/>
              <a:t> </a:t>
            </a:r>
            <a:r>
              <a:rPr lang="en-US" b="1" dirty="0" err="1"/>
              <a:t>programului</a:t>
            </a:r>
            <a:endParaRPr lang="en-US" b="1" dirty="0"/>
          </a:p>
          <a:p>
            <a:pPr marL="285750" indent="-285750">
              <a:buFontTx/>
              <a:buChar char="-"/>
            </a:pPr>
            <a:r>
              <a:rPr lang="en-US" b="1" dirty="0" err="1"/>
              <a:t>Justificarea</a:t>
            </a:r>
            <a:r>
              <a:rPr lang="en-US" b="1" dirty="0"/>
              <a:t> </a:t>
            </a:r>
            <a:r>
              <a:rPr lang="en-US" b="1" dirty="0" err="1"/>
              <a:t>alegerii</a:t>
            </a:r>
            <a:r>
              <a:rPr lang="en-US" b="1" dirty="0"/>
              <a:t> </a:t>
            </a:r>
            <a:r>
              <a:rPr lang="en-US" b="1" dirty="0" err="1"/>
              <a:t>obiectivelor</a:t>
            </a:r>
            <a:r>
              <a:rPr lang="en-US" b="1" dirty="0"/>
              <a:t> specific</a:t>
            </a:r>
          </a:p>
          <a:p>
            <a:pPr marL="285750" indent="-285750">
              <a:buFontTx/>
              <a:buChar char="-"/>
            </a:pPr>
            <a:r>
              <a:rPr lang="en-US" b="1" dirty="0" err="1"/>
              <a:t>Tipurile</a:t>
            </a:r>
            <a:r>
              <a:rPr lang="en-US" b="1" dirty="0"/>
              <a:t> de </a:t>
            </a:r>
            <a:r>
              <a:rPr lang="en-US" b="1" dirty="0" err="1"/>
              <a:t>interventii</a:t>
            </a:r>
            <a:r>
              <a:rPr lang="en-US" b="1" dirty="0"/>
              <a:t> </a:t>
            </a:r>
            <a:r>
              <a:rPr lang="en-US" b="1" dirty="0" err="1"/>
              <a:t>propuse</a:t>
            </a:r>
            <a:r>
              <a:rPr lang="en-US" b="1" dirty="0"/>
              <a:t>, </a:t>
            </a:r>
            <a:r>
              <a:rPr lang="en-US" b="1" dirty="0" err="1"/>
              <a:t>teritorii</a:t>
            </a:r>
            <a:r>
              <a:rPr lang="en-US" b="1" dirty="0"/>
              <a:t>, </a:t>
            </a:r>
            <a:r>
              <a:rPr lang="en-US" b="1" dirty="0" err="1"/>
              <a:t>alocari</a:t>
            </a:r>
            <a:r>
              <a:rPr lang="en-US" b="1" dirty="0"/>
              <a:t>, </a:t>
            </a:r>
            <a:r>
              <a:rPr lang="en-US" b="1" dirty="0" err="1"/>
              <a:t>indicatori</a:t>
            </a:r>
            <a:r>
              <a:rPr lang="en-US" b="1" dirty="0"/>
              <a:t>, </a:t>
            </a:r>
            <a:r>
              <a:rPr lang="en-US" b="1" dirty="0" err="1"/>
              <a:t>tinte</a:t>
            </a:r>
            <a:r>
              <a:rPr lang="en-US" b="1" dirty="0"/>
              <a:t>, </a:t>
            </a:r>
            <a:r>
              <a:rPr lang="en-US" b="1" dirty="0" err="1"/>
              <a:t>complementaritati</a:t>
            </a:r>
            <a:r>
              <a:rPr lang="en-US" b="1" dirty="0"/>
              <a:t>, </a:t>
            </a:r>
            <a:r>
              <a:rPr lang="en-US" b="1" dirty="0" err="1"/>
              <a:t>teme</a:t>
            </a:r>
            <a:r>
              <a:rPr lang="en-US" b="1" dirty="0"/>
              <a:t> </a:t>
            </a:r>
            <a:r>
              <a:rPr lang="en-US" b="1" dirty="0" err="1"/>
              <a:t>orizonatele</a:t>
            </a:r>
            <a:r>
              <a:rPr lang="en-US" b="1" dirty="0"/>
              <a:t>, </a:t>
            </a:r>
            <a:r>
              <a:rPr lang="en-US" b="1" dirty="0" err="1"/>
              <a:t>coperare</a:t>
            </a:r>
            <a:r>
              <a:rPr lang="en-US" b="1" dirty="0"/>
              <a:t> </a:t>
            </a:r>
            <a:r>
              <a:rPr lang="en-US" b="1" dirty="0" err="1"/>
              <a:t>teritoriala</a:t>
            </a:r>
            <a:r>
              <a:rPr lang="en-US" b="1" dirty="0"/>
              <a:t> </a:t>
            </a:r>
            <a:r>
              <a:rPr lang="en-US" b="1" dirty="0" err="1"/>
              <a:t>europeana</a:t>
            </a:r>
            <a:r>
              <a:rPr lang="en-US" b="1" dirty="0"/>
              <a:t>, </a:t>
            </a:r>
            <a:r>
              <a:rPr lang="en-US" b="1" dirty="0" err="1"/>
              <a:t>instrumente</a:t>
            </a:r>
            <a:r>
              <a:rPr lang="en-US" b="1" dirty="0"/>
              <a:t> </a:t>
            </a:r>
            <a:r>
              <a:rPr lang="en-US" b="1" dirty="0" err="1"/>
              <a:t>financiare</a:t>
            </a:r>
            <a:r>
              <a:rPr lang="en-US" b="1" dirty="0"/>
              <a:t>, </a:t>
            </a:r>
            <a:r>
              <a:rPr lang="en-US" b="1" dirty="0" err="1"/>
              <a:t>mecanisme</a:t>
            </a:r>
            <a:r>
              <a:rPr lang="en-US" b="1" dirty="0"/>
              <a:t> de </a:t>
            </a:r>
            <a:r>
              <a:rPr lang="en-US" b="1" dirty="0" err="1"/>
              <a:t>guvernanta</a:t>
            </a:r>
            <a:r>
              <a:rPr lang="en-US" b="1" dirty="0"/>
              <a:t>, </a:t>
            </a:r>
            <a:r>
              <a:rPr lang="en-US" b="1" dirty="0" err="1"/>
              <a:t>etc</a:t>
            </a:r>
            <a:endParaRPr lang="en-US" b="1" dirty="0"/>
          </a:p>
          <a:p>
            <a:pPr marL="285750" indent="-285750">
              <a:buFontTx/>
              <a:buChar char="-"/>
            </a:pPr>
            <a:r>
              <a:rPr lang="en-US" b="1" dirty="0" err="1"/>
              <a:t>Planul</a:t>
            </a:r>
            <a:r>
              <a:rPr lang="en-US" b="1" dirty="0"/>
              <a:t> </a:t>
            </a:r>
            <a:r>
              <a:rPr lang="en-US" b="1" dirty="0" err="1"/>
              <a:t>financiar</a:t>
            </a:r>
            <a:endParaRPr lang="en-US" b="1" dirty="0"/>
          </a:p>
          <a:p>
            <a:pPr marL="285750" indent="-285750">
              <a:buFontTx/>
              <a:buChar char="-"/>
            </a:pPr>
            <a:r>
              <a:rPr lang="en-US" b="1" dirty="0" err="1"/>
              <a:t>Parteneriat</a:t>
            </a:r>
            <a:endParaRPr lang="en-US" b="1" dirty="0"/>
          </a:p>
          <a:p>
            <a:pPr marL="285750" indent="-285750">
              <a:buFontTx/>
              <a:buChar char="-"/>
            </a:pPr>
            <a:r>
              <a:rPr lang="en-US" b="1" dirty="0" err="1"/>
              <a:t>Conditii</a:t>
            </a:r>
            <a:r>
              <a:rPr lang="en-US" b="1" dirty="0"/>
              <a:t> </a:t>
            </a:r>
            <a:r>
              <a:rPr lang="en-US" b="1" dirty="0" err="1"/>
              <a:t>favorizante</a:t>
            </a:r>
            <a:endParaRPr lang="en-US" b="1" dirty="0"/>
          </a:p>
          <a:p>
            <a:pPr marL="285750" indent="-285750">
              <a:buFontTx/>
              <a:buChar char="-"/>
            </a:pPr>
            <a:r>
              <a:rPr lang="en-US" b="1" dirty="0" err="1"/>
              <a:t>Comunicare</a:t>
            </a:r>
            <a:r>
              <a:rPr lang="en-US" b="1" dirty="0"/>
              <a:t> </a:t>
            </a:r>
            <a:r>
              <a:rPr lang="en-US" b="1" dirty="0" err="1"/>
              <a:t>si</a:t>
            </a:r>
            <a:r>
              <a:rPr lang="en-US" b="1" dirty="0"/>
              <a:t> </a:t>
            </a:r>
            <a:r>
              <a:rPr lang="en-US" b="1" dirty="0" err="1"/>
              <a:t>informare</a:t>
            </a:r>
            <a:endParaRPr lang="en-US" b="1" dirty="0"/>
          </a:p>
          <a:p>
            <a:pPr marL="285750" indent="-285750">
              <a:buFontTx/>
              <a:buChar char="-"/>
            </a:pPr>
            <a:r>
              <a:rPr lang="en-US" b="1" dirty="0"/>
              <a:t>Appendix 1: “SCOs”</a:t>
            </a:r>
          </a:p>
          <a:p>
            <a:pPr marL="285750" indent="-285750">
              <a:buFontTx/>
              <a:buChar char="-"/>
            </a:pPr>
            <a:r>
              <a:rPr lang="en-US" b="1" dirty="0"/>
              <a:t>Appendix 3: </a:t>
            </a:r>
            <a:r>
              <a:rPr lang="en-US" b="1" dirty="0" err="1"/>
              <a:t>proiecte</a:t>
            </a:r>
            <a:r>
              <a:rPr lang="en-US" b="1" dirty="0"/>
              <a:t> </a:t>
            </a:r>
            <a:r>
              <a:rPr lang="en-US" b="1" dirty="0" err="1"/>
              <a:t>strategice</a:t>
            </a:r>
            <a:r>
              <a:rPr lang="en-US" b="1" dirty="0"/>
              <a:t> </a:t>
            </a:r>
          </a:p>
          <a:p>
            <a:pPr marL="285750" indent="-285750">
              <a:buFontTx/>
              <a:buChar char="-"/>
            </a:pPr>
            <a:r>
              <a:rPr lang="en-US" b="1" dirty="0" err="1"/>
              <a:t>Anexa</a:t>
            </a:r>
            <a:r>
              <a:rPr lang="en-US" b="1" dirty="0"/>
              <a:t> </a:t>
            </a:r>
            <a:r>
              <a:rPr lang="en-US" b="1" dirty="0" err="1"/>
              <a:t>recomandari</a:t>
            </a:r>
            <a:r>
              <a:rPr lang="en-US" b="1" dirty="0"/>
              <a:t> SEA</a:t>
            </a:r>
          </a:p>
          <a:p>
            <a:pPr lvl="1"/>
            <a:endParaRPr lang="ro-RO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7EC929D-C57F-4F0B-BA4C-E56FBB5949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98030" y="5868988"/>
            <a:ext cx="2263848" cy="114657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A1DE50A-31E8-4371-8837-FC6EA8BBD6E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93304"/>
            <a:ext cx="1894102" cy="10674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88562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C56CA4-6D4F-41B9-8991-2F1F9A26AB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74321"/>
          </a:xfrm>
        </p:spPr>
        <p:txBody>
          <a:bodyPr>
            <a:normAutofit fontScale="90000"/>
          </a:bodyPr>
          <a:lstStyle/>
          <a:p>
            <a:pPr algn="ctr"/>
            <a:r>
              <a:rPr lang="en-US" sz="2800" b="1" dirty="0" err="1"/>
              <a:t>Tablou</a:t>
            </a:r>
            <a:r>
              <a:rPr lang="en-US" sz="2800" b="1" dirty="0"/>
              <a:t> de bord program. A</a:t>
            </a:r>
            <a:r>
              <a:rPr lang="ro-RO" sz="2800" b="1" dirty="0"/>
              <a:t>rhitectura.</a:t>
            </a:r>
            <a:r>
              <a:rPr lang="en-US" sz="2800" b="1" dirty="0"/>
              <a:t> </a:t>
            </a:r>
            <a:r>
              <a:rPr lang="en-US" sz="2800" b="1" dirty="0" err="1"/>
              <a:t>Buget</a:t>
            </a:r>
            <a:r>
              <a:rPr lang="en-US" sz="2800" b="1" dirty="0"/>
              <a:t>. </a:t>
            </a:r>
            <a:r>
              <a:rPr lang="en-US" sz="2800" b="1" dirty="0" err="1"/>
              <a:t>Concentrari</a:t>
            </a:r>
            <a:r>
              <a:rPr lang="en-US" sz="2800" b="1" dirty="0"/>
              <a:t> </a:t>
            </a:r>
            <a:r>
              <a:rPr lang="en-US" sz="2800" b="1" dirty="0" err="1"/>
              <a:t>tematice</a:t>
            </a:r>
            <a:r>
              <a:rPr lang="en-US" sz="2800" b="1" dirty="0"/>
              <a:t> (mil. Euro)</a:t>
            </a:r>
            <a:endParaRPr lang="ro-RO" sz="2800" b="1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05F794DF-332C-42D1-B18B-DDF08809CDA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47792402"/>
              </p:ext>
            </p:extLst>
          </p:nvPr>
        </p:nvGraphicFramePr>
        <p:xfrm>
          <a:off x="838201" y="1825625"/>
          <a:ext cx="559451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5" name="Group 4">
            <a:extLst>
              <a:ext uri="{FF2B5EF4-FFF2-40B4-BE49-F238E27FC236}">
                <a16:creationId xmlns:a16="http://schemas.microsoft.com/office/drawing/2014/main" id="{21363A99-9612-44DD-A55D-463594081300}"/>
              </a:ext>
            </a:extLst>
          </p:cNvPr>
          <p:cNvGrpSpPr/>
          <p:nvPr/>
        </p:nvGrpSpPr>
        <p:grpSpPr>
          <a:xfrm>
            <a:off x="6718825" y="1838360"/>
            <a:ext cx="1991421" cy="4351338"/>
            <a:chOff x="3732437" y="0"/>
            <a:chExt cx="1735707" cy="4351338"/>
          </a:xfrm>
        </p:grpSpPr>
        <p:sp>
          <p:nvSpPr>
            <p:cNvPr id="6" name="Rectangle: Rounded Corners 5">
              <a:extLst>
                <a:ext uri="{FF2B5EF4-FFF2-40B4-BE49-F238E27FC236}">
                  <a16:creationId xmlns:a16="http://schemas.microsoft.com/office/drawing/2014/main" id="{46A90118-070E-4EDB-BB1D-1953B12948A2}"/>
                </a:ext>
              </a:extLst>
            </p:cNvPr>
            <p:cNvSpPr/>
            <p:nvPr/>
          </p:nvSpPr>
          <p:spPr>
            <a:xfrm>
              <a:off x="3732437" y="0"/>
              <a:ext cx="1735707" cy="4351338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ro-RO" dirty="0"/>
            </a:p>
          </p:txBody>
        </p:sp>
        <p:sp>
          <p:nvSpPr>
            <p:cNvPr id="7" name="Rectangle: Rounded Corners 4">
              <a:extLst>
                <a:ext uri="{FF2B5EF4-FFF2-40B4-BE49-F238E27FC236}">
                  <a16:creationId xmlns:a16="http://schemas.microsoft.com/office/drawing/2014/main" id="{8CF136FF-9859-43A5-B0F4-7ABEBC8C2F8D}"/>
                </a:ext>
              </a:extLst>
            </p:cNvPr>
            <p:cNvSpPr txBox="1"/>
            <p:nvPr/>
          </p:nvSpPr>
          <p:spPr>
            <a:xfrm>
              <a:off x="3732437" y="6368"/>
              <a:ext cx="1735707" cy="92331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79070" tIns="179070" rIns="179070" bIns="179070" numCol="1" spcCol="1270" anchor="ctr" anchorCtr="0">
              <a:noAutofit/>
            </a:bodyPr>
            <a:lstStyle/>
            <a:p>
              <a:pPr marL="0" lvl="0" indent="0" algn="ctr" defTabSz="2089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US" sz="2400" dirty="0"/>
            </a:p>
            <a:p>
              <a:pPr marL="0" lvl="0" indent="0" algn="ctr" defTabSz="2089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400" b="1" dirty="0"/>
                <a:t>OP4(10,9%)</a:t>
              </a:r>
              <a:endParaRPr lang="ro-RO" sz="2400" b="1" kern="1200" dirty="0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B4B5E8D6-EE31-49BA-9BBE-4C5E0EF1C7ED}"/>
              </a:ext>
            </a:extLst>
          </p:cNvPr>
          <p:cNvGrpSpPr/>
          <p:nvPr/>
        </p:nvGrpSpPr>
        <p:grpSpPr>
          <a:xfrm>
            <a:off x="8940800" y="1825625"/>
            <a:ext cx="1883507" cy="4284395"/>
            <a:chOff x="3732438" y="-2"/>
            <a:chExt cx="1735707" cy="4351340"/>
          </a:xfrm>
        </p:grpSpPr>
        <p:sp>
          <p:nvSpPr>
            <p:cNvPr id="9" name="Rectangle: Rounded Corners 8">
              <a:extLst>
                <a:ext uri="{FF2B5EF4-FFF2-40B4-BE49-F238E27FC236}">
                  <a16:creationId xmlns:a16="http://schemas.microsoft.com/office/drawing/2014/main" id="{639992D1-EC28-475B-B4BF-1BB9071C9954}"/>
                </a:ext>
              </a:extLst>
            </p:cNvPr>
            <p:cNvSpPr/>
            <p:nvPr/>
          </p:nvSpPr>
          <p:spPr>
            <a:xfrm>
              <a:off x="3732438" y="0"/>
              <a:ext cx="1735707" cy="4351338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0" name="Rectangle: Rounded Corners 4">
              <a:extLst>
                <a:ext uri="{FF2B5EF4-FFF2-40B4-BE49-F238E27FC236}">
                  <a16:creationId xmlns:a16="http://schemas.microsoft.com/office/drawing/2014/main" id="{F202F13C-BFFF-4372-994E-115F5AA51ECD}"/>
                </a:ext>
              </a:extLst>
            </p:cNvPr>
            <p:cNvSpPr txBox="1"/>
            <p:nvPr/>
          </p:nvSpPr>
          <p:spPr>
            <a:xfrm>
              <a:off x="3732438" y="-2"/>
              <a:ext cx="1735707" cy="130540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79070" tIns="179070" rIns="179070" bIns="179070" numCol="1" spcCol="1270" anchor="ctr" anchorCtr="0">
              <a:noAutofit/>
            </a:bodyPr>
            <a:lstStyle/>
            <a:p>
              <a:pPr marL="0" lvl="0" indent="0" algn="ctr" defTabSz="2089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400" b="1" kern="1200" dirty="0"/>
                <a:t>OP5(7,1%)</a:t>
              </a:r>
            </a:p>
            <a:p>
              <a:pPr marL="0" lvl="0" indent="0" algn="ctr" defTabSz="2089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400" b="1" dirty="0"/>
                <a:t>DUD(37%)</a:t>
              </a:r>
              <a:endParaRPr lang="ro-RO" sz="2400" b="1" kern="1200" dirty="0"/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1C4F68A-9F2F-4CCB-B193-E97C7B833380}"/>
              </a:ext>
            </a:extLst>
          </p:cNvPr>
          <p:cNvGrpSpPr/>
          <p:nvPr/>
        </p:nvGrpSpPr>
        <p:grpSpPr>
          <a:xfrm>
            <a:off x="7019344" y="3150130"/>
            <a:ext cx="1388566" cy="2805467"/>
            <a:chOff x="3906009" y="1306676"/>
            <a:chExt cx="1388566" cy="1311987"/>
          </a:xfrm>
        </p:grpSpPr>
        <p:sp>
          <p:nvSpPr>
            <p:cNvPr id="12" name="Rectangle: Rounded Corners 11">
              <a:extLst>
                <a:ext uri="{FF2B5EF4-FFF2-40B4-BE49-F238E27FC236}">
                  <a16:creationId xmlns:a16="http://schemas.microsoft.com/office/drawing/2014/main" id="{BF5F5E40-94C4-4F3B-AA98-660B3F724647}"/>
                </a:ext>
              </a:extLst>
            </p:cNvPr>
            <p:cNvSpPr/>
            <p:nvPr/>
          </p:nvSpPr>
          <p:spPr>
            <a:xfrm>
              <a:off x="3906009" y="1306676"/>
              <a:ext cx="1388566" cy="1311987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Rectangle: Rounded Corners 4">
              <a:extLst>
                <a:ext uri="{FF2B5EF4-FFF2-40B4-BE49-F238E27FC236}">
                  <a16:creationId xmlns:a16="http://schemas.microsoft.com/office/drawing/2014/main" id="{3E0E48F2-3450-49C9-BC8F-75544C18639A}"/>
                </a:ext>
              </a:extLst>
            </p:cNvPr>
            <p:cNvSpPr txBox="1"/>
            <p:nvPr/>
          </p:nvSpPr>
          <p:spPr>
            <a:xfrm>
              <a:off x="3944436" y="1345103"/>
              <a:ext cx="1311712" cy="123513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6520" tIns="72390" rIns="96520" bIns="72390" numCol="1" spcCol="1270" anchor="ctr" anchorCtr="0">
              <a:noAutofit/>
            </a:bodyPr>
            <a:lstStyle/>
            <a:p>
              <a:pPr marL="0" lvl="0" indent="0" algn="ctr" defTabSz="1689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600" kern="1200" dirty="0"/>
                <a:t>P6 – RNE </a:t>
              </a:r>
              <a:r>
                <a:rPr lang="en-US" sz="1600" kern="1200" dirty="0" err="1"/>
                <a:t>educata</a:t>
              </a:r>
              <a:endParaRPr lang="en-US" sz="1600" kern="1200" dirty="0"/>
            </a:p>
            <a:p>
              <a:pPr marL="0" lvl="0" indent="0" algn="ctr" defTabSz="1689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600" dirty="0"/>
                <a:t>(185,00)</a:t>
              </a:r>
              <a:endParaRPr lang="ro-RO" sz="1600" kern="1200" dirty="0"/>
            </a:p>
          </p:txBody>
        </p:sp>
      </p:grpSp>
      <p:sp>
        <p:nvSpPr>
          <p:cNvPr id="14" name="Title 1">
            <a:extLst>
              <a:ext uri="{FF2B5EF4-FFF2-40B4-BE49-F238E27FC236}">
                <a16:creationId xmlns:a16="http://schemas.microsoft.com/office/drawing/2014/main" id="{FBE47F84-CC0D-41E8-9D43-1C157B11AC16}"/>
              </a:ext>
            </a:extLst>
          </p:cNvPr>
          <p:cNvSpPr txBox="1">
            <a:spLocks/>
          </p:cNvSpPr>
          <p:nvPr/>
        </p:nvSpPr>
        <p:spPr>
          <a:xfrm>
            <a:off x="838200" y="1039446"/>
            <a:ext cx="10515600" cy="67432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 err="1"/>
              <a:t>Buget</a:t>
            </a:r>
            <a:r>
              <a:rPr lang="en-US" sz="2400" b="1" dirty="0"/>
              <a:t> (FEDR+BS) = 1771.76 mil Euro </a:t>
            </a:r>
            <a:endParaRPr lang="ro-RO" sz="2400" b="1" dirty="0"/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445B3FD9-B859-4F08-A0BB-FAE3A41C7A7B}"/>
              </a:ext>
            </a:extLst>
          </p:cNvPr>
          <p:cNvGrpSpPr/>
          <p:nvPr/>
        </p:nvGrpSpPr>
        <p:grpSpPr>
          <a:xfrm>
            <a:off x="9121406" y="3150129"/>
            <a:ext cx="1388566" cy="2805468"/>
            <a:chOff x="3906009" y="1306676"/>
            <a:chExt cx="1388566" cy="1311987"/>
          </a:xfrm>
        </p:grpSpPr>
        <p:sp>
          <p:nvSpPr>
            <p:cNvPr id="21" name="Rectangle: Rounded Corners 20">
              <a:extLst>
                <a:ext uri="{FF2B5EF4-FFF2-40B4-BE49-F238E27FC236}">
                  <a16:creationId xmlns:a16="http://schemas.microsoft.com/office/drawing/2014/main" id="{CA5F5E33-17DE-4627-B775-CD0F29DA479F}"/>
                </a:ext>
              </a:extLst>
            </p:cNvPr>
            <p:cNvSpPr/>
            <p:nvPr/>
          </p:nvSpPr>
          <p:spPr>
            <a:xfrm>
              <a:off x="3906009" y="1306676"/>
              <a:ext cx="1388566" cy="1311987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2" name="Rectangle: Rounded Corners 4">
              <a:extLst>
                <a:ext uri="{FF2B5EF4-FFF2-40B4-BE49-F238E27FC236}">
                  <a16:creationId xmlns:a16="http://schemas.microsoft.com/office/drawing/2014/main" id="{3F5D6050-F6AB-4565-8128-52C306A41146}"/>
                </a:ext>
              </a:extLst>
            </p:cNvPr>
            <p:cNvSpPr txBox="1"/>
            <p:nvPr/>
          </p:nvSpPr>
          <p:spPr>
            <a:xfrm>
              <a:off x="3944436" y="1345103"/>
              <a:ext cx="1311712" cy="123513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6520" tIns="72390" rIns="96520" bIns="72390" numCol="1" spcCol="1270" anchor="ctr" anchorCtr="0">
              <a:noAutofit/>
            </a:bodyPr>
            <a:lstStyle/>
            <a:p>
              <a:pPr marL="0" lvl="0" indent="0" algn="ctr" defTabSz="1689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600" kern="1200" dirty="0"/>
                <a:t>P7 – RNE </a:t>
              </a:r>
              <a:r>
                <a:rPr lang="en-US" sz="1600" kern="1200" dirty="0" err="1"/>
                <a:t>atractiva</a:t>
              </a:r>
              <a:endParaRPr lang="en-US" sz="1600" kern="1200" dirty="0"/>
            </a:p>
            <a:p>
              <a:pPr marL="0" lvl="0" indent="0" algn="ctr" defTabSz="1689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600" dirty="0"/>
                <a:t>(121,22)</a:t>
              </a:r>
              <a:endParaRPr lang="ro-RO" sz="1600" kern="1200" dirty="0"/>
            </a:p>
          </p:txBody>
        </p:sp>
      </p:grpSp>
      <p:pic>
        <p:nvPicPr>
          <p:cNvPr id="18" name="Picture 17">
            <a:extLst>
              <a:ext uri="{FF2B5EF4-FFF2-40B4-BE49-F238E27FC236}">
                <a16:creationId xmlns:a16="http://schemas.microsoft.com/office/drawing/2014/main" id="{03D0CB0E-7D54-4CF7-B6E6-90AC85B912A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117123" y="6005940"/>
            <a:ext cx="2069662" cy="10482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5675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EDDEB0-C6A9-4D2E-835F-ED730735E5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730738"/>
          </a:xfrm>
        </p:spPr>
        <p:txBody>
          <a:bodyPr>
            <a:normAutofit fontScale="90000"/>
          </a:bodyPr>
          <a:lstStyle/>
          <a:p>
            <a:br>
              <a:rPr lang="en-US" dirty="0"/>
            </a:br>
            <a:r>
              <a:rPr lang="ro-RO" b="1" dirty="0"/>
              <a:t>Ce urmeaza….</a:t>
            </a:r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EF5095F0-A47F-4F90-93A5-A7D8F83505C5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81" r="14381"/>
          <a:stretch>
            <a:fillRect/>
          </a:stretch>
        </p:blipFill>
        <p:spPr>
          <a:xfrm>
            <a:off x="5822462" y="1187938"/>
            <a:ext cx="5532926" cy="4673112"/>
          </a:xfr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CCA654-3B9B-451E-8D85-C0F1380ECFB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1375508"/>
            <a:ext cx="4881074" cy="4493480"/>
          </a:xfrm>
        </p:spPr>
        <p:txBody>
          <a:bodyPr>
            <a:normAutofit/>
          </a:bodyPr>
          <a:lstStyle/>
          <a:p>
            <a:r>
              <a:rPr lang="en-US" b="1" dirty="0" err="1"/>
              <a:t>Astazi</a:t>
            </a:r>
            <a:r>
              <a:rPr lang="en-US" b="1" dirty="0"/>
              <a:t> – V. 6 (POR NE+RM+EA)</a:t>
            </a:r>
          </a:p>
          <a:p>
            <a:r>
              <a:rPr lang="en-US" b="1" dirty="0"/>
              <a:t>Maine – V.7 POR </a:t>
            </a:r>
            <a:r>
              <a:rPr lang="en-US" b="1" dirty="0" err="1"/>
              <a:t>NE+anexa</a:t>
            </a:r>
            <a:r>
              <a:rPr lang="en-US" b="1" dirty="0"/>
              <a:t> SEA </a:t>
            </a:r>
            <a:r>
              <a:rPr lang="en-US" b="1" dirty="0" err="1"/>
              <a:t>transmisa</a:t>
            </a:r>
            <a:r>
              <a:rPr lang="en-US" b="1" dirty="0"/>
              <a:t> COM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b="1" dirty="0"/>
              <a:t>01.11 – xx.yy.2022 </a:t>
            </a:r>
          </a:p>
          <a:p>
            <a:r>
              <a:rPr lang="en-US" b="1" dirty="0"/>
              <a:t>-    </a:t>
            </a:r>
            <a:r>
              <a:rPr lang="en-US" b="1" dirty="0" err="1"/>
              <a:t>Diseminare</a:t>
            </a:r>
            <a:r>
              <a:rPr lang="en-US" b="1" dirty="0"/>
              <a:t> V.7 POR NE</a:t>
            </a:r>
          </a:p>
          <a:p>
            <a:pPr marL="285750" indent="-285750">
              <a:buFontTx/>
              <a:buChar char="-"/>
            </a:pPr>
            <a:r>
              <a:rPr lang="en-US" b="1" dirty="0" err="1"/>
              <a:t>Negocierea</a:t>
            </a:r>
            <a:r>
              <a:rPr lang="en-US" b="1" dirty="0"/>
              <a:t> </a:t>
            </a:r>
            <a:r>
              <a:rPr lang="en-US" b="1" dirty="0" err="1"/>
              <a:t>informala</a:t>
            </a:r>
            <a:r>
              <a:rPr lang="en-US" b="1" dirty="0"/>
              <a:t> cu COM pe V7</a:t>
            </a:r>
          </a:p>
          <a:p>
            <a:pPr marL="285750" indent="-285750">
              <a:buFontTx/>
              <a:buChar char="-"/>
            </a:pPr>
            <a:r>
              <a:rPr lang="en-US" b="1" dirty="0" err="1"/>
              <a:t>Realizarea</a:t>
            </a:r>
            <a:r>
              <a:rPr lang="en-US" b="1" dirty="0"/>
              <a:t> </a:t>
            </a:r>
            <a:r>
              <a:rPr lang="en-US" b="1" dirty="0" err="1"/>
              <a:t>corelarilor</a:t>
            </a:r>
            <a:r>
              <a:rPr lang="en-US" b="1" dirty="0"/>
              <a:t> POR NE vs. AP/PO</a:t>
            </a:r>
          </a:p>
          <a:p>
            <a:pPr marL="285750" indent="-285750">
              <a:buFontTx/>
              <a:buChar char="-"/>
            </a:pPr>
            <a:r>
              <a:rPr lang="en-US" b="1" dirty="0" err="1"/>
              <a:t>Realizarea</a:t>
            </a:r>
            <a:r>
              <a:rPr lang="en-US" b="1" dirty="0"/>
              <a:t> </a:t>
            </a:r>
            <a:r>
              <a:rPr lang="en-US" b="1" dirty="0" err="1"/>
              <a:t>versiunii</a:t>
            </a:r>
            <a:r>
              <a:rPr lang="en-US" b="1" dirty="0"/>
              <a:t> </a:t>
            </a:r>
            <a:r>
              <a:rPr lang="en-US" b="1" dirty="0" err="1"/>
              <a:t>formale</a:t>
            </a:r>
            <a:r>
              <a:rPr lang="en-US" b="1" dirty="0"/>
              <a:t> </a:t>
            </a:r>
            <a:r>
              <a:rPr lang="en-US" b="1" dirty="0" err="1"/>
              <a:t>sinteza</a:t>
            </a:r>
            <a:r>
              <a:rPr lang="en-US" b="1" dirty="0"/>
              <a:t> POR NE (</a:t>
            </a:r>
            <a:r>
              <a:rPr lang="en-US" b="1" dirty="0" err="1"/>
              <a:t>instrumente</a:t>
            </a:r>
            <a:r>
              <a:rPr lang="en-US" b="1" dirty="0"/>
              <a:t> </a:t>
            </a:r>
            <a:r>
              <a:rPr lang="en-US" b="1" dirty="0" err="1"/>
              <a:t>financiare</a:t>
            </a:r>
            <a:r>
              <a:rPr lang="en-US" b="1" dirty="0"/>
              <a:t>, </a:t>
            </a:r>
            <a:r>
              <a:rPr lang="en-US" b="1" dirty="0" err="1"/>
              <a:t>optiunea</a:t>
            </a:r>
            <a:r>
              <a:rPr lang="en-US" b="1" dirty="0"/>
              <a:t> </a:t>
            </a:r>
            <a:r>
              <a:rPr lang="en-US" b="1" dirty="0" err="1"/>
              <a:t>costuri</a:t>
            </a:r>
            <a:r>
              <a:rPr lang="en-US" b="1" dirty="0"/>
              <a:t> </a:t>
            </a:r>
            <a:r>
              <a:rPr lang="en-US" b="1" dirty="0" err="1"/>
              <a:t>simplificate</a:t>
            </a:r>
            <a:r>
              <a:rPr lang="en-US" b="1" dirty="0"/>
              <a:t>, </a:t>
            </a:r>
            <a:r>
              <a:rPr lang="en-US" b="1" dirty="0" err="1"/>
              <a:t>proiecte</a:t>
            </a:r>
            <a:r>
              <a:rPr lang="en-US" b="1" dirty="0"/>
              <a:t> </a:t>
            </a:r>
            <a:r>
              <a:rPr lang="en-US" b="1" dirty="0" err="1"/>
              <a:t>strategice</a:t>
            </a:r>
            <a:r>
              <a:rPr lang="en-US" b="1" dirty="0"/>
              <a:t>, mechanism </a:t>
            </a:r>
            <a:r>
              <a:rPr lang="en-US" b="1" dirty="0" err="1"/>
              <a:t>guvernanta</a:t>
            </a:r>
            <a:r>
              <a:rPr lang="en-US" b="1" dirty="0"/>
              <a:t> ITI, etc.)</a:t>
            </a:r>
          </a:p>
          <a:p>
            <a:pPr marL="285750" indent="-285750">
              <a:buFontTx/>
              <a:buChar char="-"/>
            </a:pPr>
            <a:r>
              <a:rPr lang="en-US" b="1" dirty="0" err="1"/>
              <a:t>Procesul</a:t>
            </a:r>
            <a:r>
              <a:rPr lang="en-US" b="1" dirty="0"/>
              <a:t> de </a:t>
            </a:r>
            <a:r>
              <a:rPr lang="en-US" b="1" dirty="0" err="1"/>
              <a:t>negociere</a:t>
            </a:r>
            <a:r>
              <a:rPr lang="en-US" b="1" dirty="0"/>
              <a:t> </a:t>
            </a:r>
            <a:r>
              <a:rPr lang="en-US" b="1" dirty="0" err="1"/>
              <a:t>formala</a:t>
            </a:r>
            <a:r>
              <a:rPr lang="en-US" b="1" dirty="0"/>
              <a:t>, </a:t>
            </a:r>
            <a:r>
              <a:rPr lang="en-US" b="1" dirty="0" err="1"/>
              <a:t>revizuirea</a:t>
            </a:r>
            <a:r>
              <a:rPr lang="en-US" b="1" dirty="0"/>
              <a:t> </a:t>
            </a:r>
            <a:r>
              <a:rPr lang="en-US" b="1" dirty="0" err="1"/>
              <a:t>versiune</a:t>
            </a:r>
            <a:r>
              <a:rPr lang="en-US" b="1" dirty="0"/>
              <a:t> </a:t>
            </a:r>
            <a:r>
              <a:rPr lang="en-US" b="1" dirty="0" err="1"/>
              <a:t>formale</a:t>
            </a:r>
            <a:endParaRPr lang="en-US" b="1" dirty="0"/>
          </a:p>
          <a:p>
            <a:pPr marL="285750" indent="-285750">
              <a:buFontTx/>
              <a:buChar char="-"/>
            </a:pPr>
            <a:r>
              <a:rPr lang="en-US" b="1" dirty="0" err="1"/>
              <a:t>Derularea</a:t>
            </a:r>
            <a:r>
              <a:rPr lang="en-US" b="1" dirty="0"/>
              <a:t> </a:t>
            </a:r>
            <a:r>
              <a:rPr lang="en-US" b="1" dirty="0" err="1"/>
              <a:t>proces</a:t>
            </a:r>
            <a:r>
              <a:rPr lang="en-US" b="1" dirty="0"/>
              <a:t> </a:t>
            </a:r>
            <a:r>
              <a:rPr lang="en-US" b="1" dirty="0" err="1"/>
              <a:t>dezbatere</a:t>
            </a:r>
            <a:r>
              <a:rPr lang="en-US" b="1" dirty="0"/>
              <a:t> publica SEA, </a:t>
            </a:r>
          </a:p>
          <a:p>
            <a:pPr marL="285750" indent="-285750">
              <a:buFontTx/>
              <a:buChar char="-"/>
            </a:pPr>
            <a:r>
              <a:rPr lang="en-US" b="1" dirty="0" err="1"/>
              <a:t>Adoptare</a:t>
            </a:r>
            <a:r>
              <a:rPr lang="en-US" b="1" dirty="0"/>
              <a:t> </a:t>
            </a:r>
            <a:r>
              <a:rPr lang="en-US" b="1" dirty="0" err="1"/>
              <a:t>programului</a:t>
            </a:r>
            <a:r>
              <a:rPr lang="en-US" b="1" dirty="0"/>
              <a:t> de COM </a:t>
            </a:r>
            <a:endParaRPr lang="ro-RO" b="1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FF4D49C-AD13-41CA-B6BA-4481127449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98030" y="5711430"/>
            <a:ext cx="2263848" cy="114657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4359151-C37D-4981-871D-A5998F4BA7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122" y="5649275"/>
            <a:ext cx="2034578" cy="1146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27028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002FC96-E50E-7E47-8A6F-56F7A9FE16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0" y="512991"/>
            <a:ext cx="786711" cy="78671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A7CD43D-6AA2-7349-A62C-2FB53405E7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1660" y="185258"/>
            <a:ext cx="1356048" cy="135604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001F078-13A8-2540-AF51-36753F44FB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0065" y="21334"/>
            <a:ext cx="1683898" cy="168389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5C5A305-42F0-2F48-8C97-17A67035500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01294" y="432822"/>
            <a:ext cx="1163035" cy="851243"/>
          </a:xfrm>
          <a:prstGeom prst="rect">
            <a:avLst/>
          </a:prstGeom>
        </p:spPr>
      </p:pic>
      <p:sp>
        <p:nvSpPr>
          <p:cNvPr id="10" name="Rectangle 3">
            <a:extLst>
              <a:ext uri="{FF2B5EF4-FFF2-40B4-BE49-F238E27FC236}">
                <a16:creationId xmlns:a16="http://schemas.microsoft.com/office/drawing/2014/main" id="{243E32C7-9CC5-CF46-BD92-C8F89BA16634}"/>
              </a:ext>
            </a:extLst>
          </p:cNvPr>
          <p:cNvSpPr txBox="1">
            <a:spLocks/>
          </p:cNvSpPr>
          <p:nvPr/>
        </p:nvSpPr>
        <p:spPr>
          <a:xfrm>
            <a:off x="3227476" y="2139925"/>
            <a:ext cx="5832648" cy="1417695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spcAft>
                <a:spcPts val="0"/>
              </a:spcAft>
              <a:buFont typeface="Arial"/>
              <a:buNone/>
            </a:pPr>
            <a:r>
              <a:rPr lang="en-US" sz="4000" b="1" dirty="0" err="1">
                <a:solidFill>
                  <a:srgbClr val="1C4A8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Va</a:t>
            </a:r>
            <a:r>
              <a:rPr lang="en-US" sz="4000" b="1" dirty="0">
                <a:solidFill>
                  <a:srgbClr val="1C4A8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sz="4000" b="1" dirty="0" err="1">
                <a:solidFill>
                  <a:srgbClr val="1C4A8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multumesc</a:t>
            </a:r>
            <a:r>
              <a:rPr lang="en-US" sz="4000" b="1" dirty="0">
                <a:solidFill>
                  <a:srgbClr val="1C4A8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!</a:t>
            </a:r>
            <a:endParaRPr lang="ro-RO" sz="4000" b="1" dirty="0">
              <a:solidFill>
                <a:srgbClr val="1C4A88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C7A6291-EF4A-924B-8F6C-2D70D24C6E42}"/>
              </a:ext>
            </a:extLst>
          </p:cNvPr>
          <p:cNvSpPr/>
          <p:nvPr/>
        </p:nvSpPr>
        <p:spPr>
          <a:xfrm>
            <a:off x="2508264" y="3557620"/>
            <a:ext cx="7271072" cy="7078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endParaRPr lang="de-DE" sz="1600" dirty="0">
              <a:solidFill>
                <a:srgbClr val="1C4A88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de-DE" sz="2400" dirty="0" err="1">
                <a:solidFill>
                  <a:srgbClr val="1C4A8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www.roreg.eu</a:t>
            </a:r>
            <a:endParaRPr lang="en-US" sz="2400" dirty="0">
              <a:solidFill>
                <a:srgbClr val="1C4A88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671BB59-37D3-914A-BE53-1F71D57751BE}"/>
              </a:ext>
            </a:extLst>
          </p:cNvPr>
          <p:cNvSpPr txBox="1"/>
          <p:nvPr/>
        </p:nvSpPr>
        <p:spPr>
          <a:xfrm>
            <a:off x="2386285" y="6425178"/>
            <a:ext cx="66738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RO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Proiect cofinanțat din Fondul European pentru Dezvoltare Regională prin POAT 2014-2020</a:t>
            </a:r>
          </a:p>
          <a:p>
            <a:endParaRPr lang="en-RO" sz="1600" dirty="0">
              <a:latin typeface="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27333AE-A547-D349-B8A8-BB15C1ACE05A}"/>
              </a:ext>
            </a:extLst>
          </p:cNvPr>
          <p:cNvSpPr txBox="1"/>
          <p:nvPr/>
        </p:nvSpPr>
        <p:spPr>
          <a:xfrm>
            <a:off x="6664329" y="432822"/>
            <a:ext cx="17546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err="1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Asociația</a:t>
            </a:r>
            <a:r>
              <a:rPr lang="en-GB" sz="1200" dirty="0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 err="1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Agențiilor</a:t>
            </a:r>
            <a:r>
              <a:rPr lang="en-GB" sz="1200" dirty="0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 err="1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pentru</a:t>
            </a:r>
            <a:r>
              <a:rPr lang="en-GB" sz="1200" dirty="0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 err="1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Dezvoltare</a:t>
            </a:r>
            <a:r>
              <a:rPr lang="en-GB" sz="1200" dirty="0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 err="1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Regională</a:t>
            </a:r>
            <a:r>
              <a:rPr lang="en-GB" sz="1200" dirty="0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din </a:t>
            </a:r>
            <a:r>
              <a:rPr lang="en-GB" sz="1200" dirty="0" err="1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România</a:t>
            </a:r>
            <a:r>
              <a:rPr lang="en-GB" sz="1200" dirty="0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- ROREG</a:t>
            </a:r>
            <a:endParaRPr lang="en-RO" sz="1200" dirty="0">
              <a:solidFill>
                <a:srgbClr val="0D4D95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Rectangle : coins arrondis 14">
            <a:extLst>
              <a:ext uri="{FF2B5EF4-FFF2-40B4-BE49-F238E27FC236}">
                <a16:creationId xmlns:a16="http://schemas.microsoft.com/office/drawing/2014/main" id="{6BAF99B8-3B69-314A-B4CB-322FC2CF5614}"/>
              </a:ext>
            </a:extLst>
          </p:cNvPr>
          <p:cNvSpPr/>
          <p:nvPr/>
        </p:nvSpPr>
        <p:spPr>
          <a:xfrm>
            <a:off x="5047989" y="3156557"/>
            <a:ext cx="1929008" cy="45719"/>
          </a:xfrm>
          <a:prstGeom prst="roundRect">
            <a:avLst/>
          </a:prstGeom>
          <a:solidFill>
            <a:srgbClr val="DEA751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E1B7CEB7-CBEE-4EEE-BE6E-817B4CE4DD1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05751" y="5526172"/>
            <a:ext cx="2263848" cy="114657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35E6AC05-441B-461E-8A55-C3C108EB421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979" y="5540218"/>
            <a:ext cx="2034578" cy="1146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5818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646</Words>
  <Application>Microsoft Office PowerPoint</Application>
  <PresentationFormat>Widescreen</PresentationFormat>
  <Paragraphs>122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5" baseType="lpstr">
      <vt:lpstr>Arial</vt:lpstr>
      <vt:lpstr>Calibri</vt:lpstr>
      <vt:lpstr>Calibri Light</vt:lpstr>
      <vt:lpstr>Open Sans</vt:lpstr>
      <vt:lpstr>Open Sans Extrabold</vt:lpstr>
      <vt:lpstr>Times New Roman</vt:lpstr>
      <vt:lpstr>Wingdings</vt:lpstr>
      <vt:lpstr>Office Theme</vt:lpstr>
      <vt:lpstr>PowerPoint Presentation</vt:lpstr>
      <vt:lpstr>PowerPoint Presentation</vt:lpstr>
      <vt:lpstr>Procesul de programare = echilibru multinivel si multiguvernanta</vt:lpstr>
      <vt:lpstr>Program. Structura. Continut</vt:lpstr>
      <vt:lpstr>Tablou de bord program. Arhitectura. Buget. Concentrari tematice (mil. Euro)</vt:lpstr>
      <vt:lpstr> Ce urmeaza….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Gabriela Bobeanu</cp:lastModifiedBy>
  <cp:revision>18</cp:revision>
  <cp:lastPrinted>2021-10-26T12:21:34Z</cp:lastPrinted>
  <dcterms:created xsi:type="dcterms:W3CDTF">2021-09-15T18:28:22Z</dcterms:created>
  <dcterms:modified xsi:type="dcterms:W3CDTF">2021-10-28T12:22:22Z</dcterms:modified>
</cp:coreProperties>
</file>